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  <p:sldId id="267" r:id="rId7"/>
    <p:sldId id="294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3" r:id="rId23"/>
    <p:sldId id="288" r:id="rId24"/>
    <p:sldId id="289" r:id="rId25"/>
    <p:sldId id="290" r:id="rId26"/>
    <p:sldId id="291" r:id="rId27"/>
    <p:sldId id="295" r:id="rId28"/>
    <p:sldId id="296" r:id="rId29"/>
    <p:sldId id="297" r:id="rId30"/>
    <p:sldId id="300" r:id="rId31"/>
    <p:sldId id="306" r:id="rId32"/>
    <p:sldId id="301" r:id="rId33"/>
    <p:sldId id="305" r:id="rId34"/>
    <p:sldId id="302" r:id="rId35"/>
    <p:sldId id="303" r:id="rId36"/>
    <p:sldId id="304" r:id="rId37"/>
    <p:sldId id="299" r:id="rId38"/>
    <p:sldId id="298" r:id="rId39"/>
  </p:sldIdLst>
  <p:sldSz cx="9144000" cy="6858000" type="screen4x3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5257" y="2286"/>
            <a:ext cx="8933484" cy="2465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739" y="1684426"/>
            <a:ext cx="8986520" cy="4665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15667"/>
            <a:ext cx="5293360" cy="4942840"/>
          </a:xfrm>
          <a:custGeom>
            <a:avLst/>
            <a:gdLst/>
            <a:ahLst/>
            <a:cxnLst/>
            <a:rect l="l" t="t" r="r" b="b"/>
            <a:pathLst>
              <a:path w="5293360" h="4942840">
                <a:moveTo>
                  <a:pt x="5292852" y="0"/>
                </a:moveTo>
                <a:lnTo>
                  <a:pt x="0" y="0"/>
                </a:lnTo>
                <a:lnTo>
                  <a:pt x="0" y="4942332"/>
                </a:lnTo>
                <a:lnTo>
                  <a:pt x="5292852" y="4942332"/>
                </a:lnTo>
                <a:lnTo>
                  <a:pt x="5292852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7261" y="1853895"/>
            <a:ext cx="5015865" cy="44755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4330"/>
              </a:spcBef>
            </a:pPr>
            <a:r>
              <a:rPr lang="uk-UA" sz="5800" b="1" spc="-5" dirty="0">
                <a:latin typeface="Arial"/>
                <a:cs typeface="Arial"/>
              </a:rPr>
              <a:t>Тема: </a:t>
            </a:r>
            <a:r>
              <a:rPr sz="5800" b="1" spc="-5" dirty="0">
                <a:latin typeface="Arial"/>
                <a:cs typeface="Arial"/>
              </a:rPr>
              <a:t>Т</a:t>
            </a:r>
            <a:r>
              <a:rPr lang="uk-UA" sz="5800" b="1" spc="-5" dirty="0">
                <a:latin typeface="Arial"/>
                <a:cs typeface="Arial"/>
              </a:rPr>
              <a:t>В</a:t>
            </a:r>
            <a:r>
              <a:rPr sz="5800" b="1" spc="-5" dirty="0">
                <a:latin typeface="Arial"/>
                <a:cs typeface="Arial"/>
              </a:rPr>
              <a:t>ППР,</a:t>
            </a:r>
            <a:r>
              <a:rPr sz="5800" b="1" spc="-35" dirty="0">
                <a:latin typeface="Arial"/>
                <a:cs typeface="Arial"/>
              </a:rPr>
              <a:t> </a:t>
            </a:r>
            <a:r>
              <a:rPr sz="5800" b="1" spc="-15" dirty="0">
                <a:latin typeface="Arial"/>
                <a:cs typeface="Arial"/>
              </a:rPr>
              <a:t>як</a:t>
            </a:r>
            <a:endParaRPr sz="5800" dirty="0">
              <a:latin typeface="Arial"/>
              <a:cs typeface="Arial"/>
            </a:endParaRPr>
          </a:p>
          <a:p>
            <a:pPr marL="12065" marR="5080" indent="635" algn="ctr">
              <a:lnSpc>
                <a:spcPct val="100000"/>
              </a:lnSpc>
              <a:spcBef>
                <a:spcPts val="5"/>
              </a:spcBef>
            </a:pPr>
            <a:r>
              <a:rPr sz="5800" b="1" spc="-5" dirty="0">
                <a:latin typeface="Arial"/>
                <a:cs typeface="Arial"/>
              </a:rPr>
              <a:t>одна з </a:t>
            </a:r>
            <a:r>
              <a:rPr sz="5800" b="1" dirty="0">
                <a:latin typeface="Arial"/>
                <a:cs typeface="Arial"/>
              </a:rPr>
              <a:t> </a:t>
            </a:r>
            <a:r>
              <a:rPr sz="5800" b="1" spc="-10" dirty="0">
                <a:latin typeface="Arial"/>
                <a:cs typeface="Arial"/>
              </a:rPr>
              <a:t>агрономі</a:t>
            </a:r>
            <a:r>
              <a:rPr sz="5800" b="1" spc="-30" dirty="0">
                <a:latin typeface="Arial"/>
                <a:cs typeface="Arial"/>
              </a:rPr>
              <a:t>ч</a:t>
            </a:r>
            <a:r>
              <a:rPr sz="5800" b="1" spc="-5" dirty="0">
                <a:latin typeface="Arial"/>
                <a:cs typeface="Arial"/>
              </a:rPr>
              <a:t>них  дисциплін</a:t>
            </a:r>
            <a:endParaRPr sz="5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0" y="1772410"/>
            <a:ext cx="3886200" cy="5074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309" y="0"/>
            <a:ext cx="8856345" cy="4217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4370" marR="508000" indent="-159385">
              <a:lnSpc>
                <a:spcPct val="100000"/>
              </a:lnSpc>
              <a:spcBef>
                <a:spcPts val="95"/>
              </a:spcBef>
            </a:pPr>
            <a:r>
              <a:rPr sz="25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Завдання</a:t>
            </a:r>
            <a:r>
              <a:rPr sz="2500" b="1" spc="-5" dirty="0">
                <a:latin typeface="Arial"/>
                <a:cs typeface="Arial"/>
              </a:rPr>
              <a:t>,</a:t>
            </a:r>
            <a:r>
              <a:rPr sz="2500" b="1" spc="30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які</a:t>
            </a:r>
            <a:r>
              <a:rPr sz="2500" b="1" spc="10" dirty="0">
                <a:latin typeface="Arial"/>
                <a:cs typeface="Arial"/>
              </a:rPr>
              <a:t> </a:t>
            </a:r>
            <a:r>
              <a:rPr sz="2500" b="1" spc="-15" dirty="0">
                <a:latin typeface="Arial"/>
                <a:cs typeface="Arial"/>
              </a:rPr>
              <a:t>стоять</a:t>
            </a:r>
            <a:r>
              <a:rPr sz="2500" b="1" spc="65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під</a:t>
            </a:r>
            <a:r>
              <a:rPr sz="2500" b="1" spc="2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час</a:t>
            </a:r>
            <a:r>
              <a:rPr sz="2500" b="1" spc="10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зберігання</a:t>
            </a:r>
            <a:r>
              <a:rPr sz="2500" b="1" spc="25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продукції </a:t>
            </a:r>
            <a:r>
              <a:rPr sz="2500" b="1" spc="-68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рослинництва,</a:t>
            </a:r>
            <a:r>
              <a:rPr sz="2500" b="1" spc="45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багатогранні.</a:t>
            </a:r>
            <a:r>
              <a:rPr sz="2500" b="1" spc="30" dirty="0">
                <a:latin typeface="Arial"/>
                <a:cs typeface="Arial"/>
              </a:rPr>
              <a:t> </a:t>
            </a:r>
            <a:r>
              <a:rPr sz="2500" b="1" spc="-15" dirty="0">
                <a:latin typeface="Arial"/>
                <a:cs typeface="Arial"/>
              </a:rPr>
              <a:t>Недостатньо</a:t>
            </a:r>
            <a:r>
              <a:rPr sz="2500" b="1" spc="55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мати</a:t>
            </a:r>
            <a:endParaRPr sz="2500" dirty="0">
              <a:latin typeface="Arial"/>
              <a:cs typeface="Arial"/>
            </a:endParaRPr>
          </a:p>
          <a:p>
            <a:pPr marL="417830">
              <a:lnSpc>
                <a:spcPct val="100000"/>
              </a:lnSpc>
            </a:pPr>
            <a:r>
              <a:rPr sz="2500" b="1" spc="-10" dirty="0">
                <a:latin typeface="Arial"/>
                <a:cs typeface="Arial"/>
              </a:rPr>
              <a:t>добротні</a:t>
            </a:r>
            <a:r>
              <a:rPr sz="2500" b="1" spc="75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сховища,</a:t>
            </a:r>
            <a:r>
              <a:rPr sz="2500" b="1" spc="15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в</a:t>
            </a:r>
            <a:r>
              <a:rPr sz="2500" b="1" spc="3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них</a:t>
            </a:r>
            <a:r>
              <a:rPr sz="2500" b="1" spc="15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повинні</a:t>
            </a:r>
            <a:r>
              <a:rPr sz="2500" b="1" spc="30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застосовуватись</a:t>
            </a:r>
            <a:endParaRPr sz="2500" dirty="0">
              <a:latin typeface="Arial"/>
              <a:cs typeface="Arial"/>
            </a:endParaRPr>
          </a:p>
          <a:p>
            <a:pPr marL="12700" marR="5080" indent="547370">
              <a:lnSpc>
                <a:spcPct val="100000"/>
              </a:lnSpc>
            </a:pPr>
            <a:r>
              <a:rPr sz="2500" b="1" i="1" u="heavy" spc="-5" dirty="0">
                <a:solidFill>
                  <a:srgbClr val="1B0AEB"/>
                </a:solidFill>
                <a:uFill>
                  <a:solidFill>
                    <a:srgbClr val="1B0AEB"/>
                  </a:solidFill>
                </a:uFill>
                <a:latin typeface="Arial"/>
                <a:cs typeface="Arial"/>
              </a:rPr>
              <a:t>сучасні</a:t>
            </a:r>
            <a:r>
              <a:rPr sz="2500" b="1" i="1" u="heavy" dirty="0">
                <a:solidFill>
                  <a:srgbClr val="1B0AEB"/>
                </a:solidFill>
                <a:uFill>
                  <a:solidFill>
                    <a:srgbClr val="1B0AEB"/>
                  </a:solidFill>
                </a:uFill>
                <a:latin typeface="Arial"/>
                <a:cs typeface="Arial"/>
              </a:rPr>
              <a:t> </a:t>
            </a:r>
            <a:r>
              <a:rPr sz="2500" b="1" i="1" u="heavy" spc="-5" dirty="0">
                <a:solidFill>
                  <a:srgbClr val="1B0AEB"/>
                </a:solidFill>
                <a:uFill>
                  <a:solidFill>
                    <a:srgbClr val="1B0AEB"/>
                  </a:solidFill>
                </a:uFill>
                <a:latin typeface="Arial"/>
                <a:cs typeface="Arial"/>
              </a:rPr>
              <a:t>технології</a:t>
            </a:r>
            <a:r>
              <a:rPr sz="2500" b="1" spc="-5" dirty="0">
                <a:latin typeface="Arial"/>
                <a:cs typeface="Arial"/>
              </a:rPr>
              <a:t>,</a:t>
            </a:r>
            <a:r>
              <a:rPr sz="2500" b="1" spc="25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які</a:t>
            </a:r>
            <a:r>
              <a:rPr sz="2500" b="1" spc="15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забезпечують</a:t>
            </a:r>
            <a:r>
              <a:rPr sz="2500" b="1" spc="6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відповідну </a:t>
            </a:r>
            <a:r>
              <a:rPr sz="2500" b="1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підготовку</a:t>
            </a:r>
            <a:r>
              <a:rPr sz="2500" b="1" spc="35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продуктів</a:t>
            </a:r>
            <a:r>
              <a:rPr sz="2500" b="1" spc="8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до</a:t>
            </a:r>
            <a:r>
              <a:rPr sz="2500" b="1" spc="15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зберігання</a:t>
            </a:r>
            <a:r>
              <a:rPr sz="2500" b="1" spc="15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і</a:t>
            </a:r>
            <a:r>
              <a:rPr sz="2500" b="1" spc="2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під</a:t>
            </a:r>
            <a:r>
              <a:rPr sz="2500" b="1" spc="2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час</a:t>
            </a:r>
            <a:r>
              <a:rPr sz="2500" b="1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зберігання.</a:t>
            </a:r>
            <a:endParaRPr sz="2500" dirty="0">
              <a:latin typeface="Arial"/>
              <a:cs typeface="Arial"/>
            </a:endParaRPr>
          </a:p>
          <a:p>
            <a:pPr marL="600710" marR="586105" indent="-3175" algn="ctr">
              <a:lnSpc>
                <a:spcPct val="100000"/>
              </a:lnSpc>
            </a:pPr>
            <a:r>
              <a:rPr sz="2500" b="1" spc="-10" dirty="0">
                <a:latin typeface="Arial"/>
                <a:cs typeface="Arial"/>
              </a:rPr>
              <a:t>Крім</a:t>
            </a:r>
            <a:r>
              <a:rPr sz="2500" b="1" spc="5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того,</a:t>
            </a:r>
            <a:r>
              <a:rPr sz="2500" b="1" spc="4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сама природа</a:t>
            </a:r>
            <a:r>
              <a:rPr sz="2500" b="1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цих</a:t>
            </a:r>
            <a:r>
              <a:rPr sz="2500" b="1" spc="15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продуктів</a:t>
            </a:r>
            <a:r>
              <a:rPr sz="2500" b="1" spc="7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вимагає </a:t>
            </a:r>
            <a:r>
              <a:rPr sz="2500" b="1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організації</a:t>
            </a:r>
            <a:r>
              <a:rPr sz="2500" b="1" spc="20" dirty="0">
                <a:latin typeface="Arial"/>
                <a:cs typeface="Arial"/>
              </a:rPr>
              <a:t> </a:t>
            </a:r>
            <a:r>
              <a:rPr sz="2500" b="1" i="1" u="heavy" spc="-10" dirty="0">
                <a:solidFill>
                  <a:srgbClr val="1B0AEB"/>
                </a:solidFill>
                <a:uFill>
                  <a:solidFill>
                    <a:srgbClr val="1B0AEB"/>
                  </a:solidFill>
                </a:uFill>
                <a:latin typeface="Arial"/>
                <a:cs typeface="Arial"/>
              </a:rPr>
              <a:t>систематичного</a:t>
            </a:r>
            <a:r>
              <a:rPr sz="2500" b="1" i="1" u="heavy" spc="10" dirty="0">
                <a:solidFill>
                  <a:srgbClr val="1B0AEB"/>
                </a:solidFill>
                <a:uFill>
                  <a:solidFill>
                    <a:srgbClr val="1B0AEB"/>
                  </a:solidFill>
                </a:uFill>
                <a:latin typeface="Arial"/>
                <a:cs typeface="Arial"/>
              </a:rPr>
              <a:t> </a:t>
            </a:r>
            <a:r>
              <a:rPr sz="2500" b="1" i="1" u="heavy" spc="-5" dirty="0">
                <a:solidFill>
                  <a:srgbClr val="1B0AEB"/>
                </a:solidFill>
                <a:uFill>
                  <a:solidFill>
                    <a:srgbClr val="1B0AEB"/>
                  </a:solidFill>
                </a:uFill>
                <a:latin typeface="Arial"/>
                <a:cs typeface="Arial"/>
              </a:rPr>
              <a:t>спостереження</a:t>
            </a:r>
            <a:r>
              <a:rPr sz="2500" b="1" i="1" spc="30" dirty="0">
                <a:solidFill>
                  <a:srgbClr val="1B0AEB"/>
                </a:solidFill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за</a:t>
            </a:r>
            <a:endParaRPr sz="2500" dirty="0">
              <a:latin typeface="Arial"/>
              <a:cs typeface="Arial"/>
            </a:endParaRPr>
          </a:p>
          <a:p>
            <a:pPr marL="93345" marR="84455" indent="-635" algn="ctr">
              <a:lnSpc>
                <a:spcPct val="100000"/>
              </a:lnSpc>
            </a:pPr>
            <a:r>
              <a:rPr sz="2500" b="1" spc="-10" dirty="0">
                <a:latin typeface="Arial"/>
                <a:cs typeface="Arial"/>
              </a:rPr>
              <a:t>кожною</a:t>
            </a:r>
            <a:r>
              <a:rPr sz="2500" b="1" spc="25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партією</a:t>
            </a:r>
            <a:r>
              <a:rPr sz="2500" b="1" spc="45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протягом</a:t>
            </a:r>
            <a:r>
              <a:rPr sz="2500" b="1" spc="40" dirty="0">
                <a:latin typeface="Arial"/>
                <a:cs typeface="Arial"/>
              </a:rPr>
              <a:t> </a:t>
            </a:r>
            <a:r>
              <a:rPr sz="2500" b="1" spc="-15" dirty="0">
                <a:latin typeface="Arial"/>
                <a:cs typeface="Arial"/>
              </a:rPr>
              <a:t>усього</a:t>
            </a:r>
            <a:r>
              <a:rPr sz="2500" b="1" spc="35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періоду</a:t>
            </a:r>
            <a:r>
              <a:rPr sz="2500" b="1" spc="5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зберігання. </a:t>
            </a:r>
            <a:r>
              <a:rPr sz="2500" b="1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Будь-який</a:t>
            </a:r>
            <a:r>
              <a:rPr sz="2500" b="1" spc="5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спалах біологічних</a:t>
            </a:r>
            <a:r>
              <a:rPr sz="2500" b="1" spc="2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процесів</a:t>
            </a:r>
            <a:r>
              <a:rPr sz="2500" b="1" spc="15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у</a:t>
            </a:r>
            <a:r>
              <a:rPr sz="2500" b="1" spc="5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продукції</a:t>
            </a:r>
            <a:r>
              <a:rPr sz="2500" b="1" spc="4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під </a:t>
            </a:r>
            <a:r>
              <a:rPr sz="2500" b="1" spc="-68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час її</a:t>
            </a:r>
            <a:r>
              <a:rPr sz="2500" b="1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зберігання</a:t>
            </a:r>
            <a:r>
              <a:rPr sz="2500" b="1" spc="2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вимагає</a:t>
            </a:r>
            <a:r>
              <a:rPr sz="2500" b="1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застосування</a:t>
            </a:r>
            <a:r>
              <a:rPr sz="2500" b="1" spc="55" dirty="0">
                <a:latin typeface="Arial"/>
                <a:cs typeface="Arial"/>
              </a:rPr>
              <a:t> </a:t>
            </a:r>
            <a:r>
              <a:rPr sz="2500" b="1" spc="-15" dirty="0">
                <a:latin typeface="Arial"/>
                <a:cs typeface="Arial"/>
              </a:rPr>
              <a:t>тих</a:t>
            </a:r>
            <a:r>
              <a:rPr sz="2500" b="1" spc="40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або</a:t>
            </a:r>
            <a:r>
              <a:rPr sz="2500" b="1" spc="1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інших </a:t>
            </a:r>
            <a:r>
              <a:rPr sz="2500" b="1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технологічних</a:t>
            </a:r>
            <a:r>
              <a:rPr sz="2500" b="1" spc="35" dirty="0">
                <a:latin typeface="Arial"/>
                <a:cs typeface="Arial"/>
              </a:rPr>
              <a:t> </a:t>
            </a:r>
            <a:r>
              <a:rPr sz="2500" b="1" spc="-10" dirty="0">
                <a:latin typeface="Arial"/>
                <a:cs typeface="Arial"/>
              </a:rPr>
              <a:t>заходів.</a:t>
            </a:r>
            <a:endParaRPr sz="25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151375"/>
            <a:ext cx="4500372" cy="270662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1811" y="4130039"/>
            <a:ext cx="4552187" cy="27279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9077" y="176911"/>
            <a:ext cx="8761730" cy="203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5700" marR="5080" indent="-2413635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1B0AEB"/>
                </a:solidFill>
              </a:rPr>
              <a:t>2.</a:t>
            </a:r>
            <a:r>
              <a:rPr sz="4400" spc="-15" dirty="0">
                <a:solidFill>
                  <a:srgbClr val="1B0AEB"/>
                </a:solidFill>
              </a:rPr>
              <a:t> </a:t>
            </a:r>
            <a:r>
              <a:rPr sz="4400" spc="-5" dirty="0">
                <a:solidFill>
                  <a:srgbClr val="1B0AEB"/>
                </a:solidFill>
              </a:rPr>
              <a:t>ЗБЕРІГАННЯ</a:t>
            </a:r>
            <a:r>
              <a:rPr sz="4400" spc="-30" dirty="0">
                <a:solidFill>
                  <a:srgbClr val="1B0AEB"/>
                </a:solidFill>
              </a:rPr>
              <a:t> </a:t>
            </a:r>
            <a:r>
              <a:rPr sz="4400" dirty="0">
                <a:solidFill>
                  <a:srgbClr val="1B0AEB"/>
                </a:solidFill>
              </a:rPr>
              <a:t>ТА</a:t>
            </a:r>
            <a:r>
              <a:rPr sz="4400" spc="-15" dirty="0">
                <a:solidFill>
                  <a:srgbClr val="1B0AEB"/>
                </a:solidFill>
              </a:rPr>
              <a:t> </a:t>
            </a:r>
            <a:r>
              <a:rPr sz="4400" dirty="0">
                <a:solidFill>
                  <a:srgbClr val="1B0AEB"/>
                </a:solidFill>
              </a:rPr>
              <a:t>ПЕРЕРОБКА </a:t>
            </a:r>
            <a:r>
              <a:rPr sz="4400" spc="-1205" dirty="0">
                <a:solidFill>
                  <a:srgbClr val="1B0AEB"/>
                </a:solidFill>
              </a:rPr>
              <a:t> </a:t>
            </a:r>
            <a:r>
              <a:rPr sz="4400" spc="-5" dirty="0" smtClean="0">
                <a:solidFill>
                  <a:srgbClr val="1B0AEB"/>
                </a:solidFill>
              </a:rPr>
              <a:t> </a:t>
            </a:r>
            <a:r>
              <a:rPr sz="4400" spc="-5" dirty="0">
                <a:solidFill>
                  <a:srgbClr val="1B0AEB"/>
                </a:solidFill>
              </a:rPr>
              <a:t>ПРОДУКЦІЇ</a:t>
            </a:r>
            <a:endParaRPr sz="4400" dirty="0"/>
          </a:p>
          <a:p>
            <a:pPr marL="442595">
              <a:lnSpc>
                <a:spcPct val="100000"/>
              </a:lnSpc>
              <a:spcBef>
                <a:spcPts val="5"/>
              </a:spcBef>
            </a:pPr>
            <a:r>
              <a:rPr sz="4400" dirty="0">
                <a:solidFill>
                  <a:srgbClr val="1B0AEB"/>
                </a:solidFill>
              </a:rPr>
              <a:t>РОСЛИННИЦТВА,</a:t>
            </a:r>
            <a:r>
              <a:rPr sz="4400" spc="-60" dirty="0">
                <a:solidFill>
                  <a:srgbClr val="1B0AEB"/>
                </a:solidFill>
              </a:rPr>
              <a:t> </a:t>
            </a:r>
            <a:r>
              <a:rPr sz="4400" dirty="0">
                <a:solidFill>
                  <a:srgbClr val="1B0AEB"/>
                </a:solidFill>
              </a:rPr>
              <a:t>ЯК</a:t>
            </a:r>
            <a:r>
              <a:rPr sz="4400" spc="-15" dirty="0">
                <a:solidFill>
                  <a:srgbClr val="1B0AEB"/>
                </a:solidFill>
              </a:rPr>
              <a:t> </a:t>
            </a:r>
            <a:r>
              <a:rPr sz="4400" spc="-5" dirty="0">
                <a:solidFill>
                  <a:srgbClr val="1B0AEB"/>
                </a:solidFill>
              </a:rPr>
              <a:t>НАУКА</a:t>
            </a:r>
            <a:endParaRPr sz="440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564892"/>
            <a:ext cx="9086088" cy="37444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0657" y="0"/>
            <a:ext cx="8782685" cy="3439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8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Зберігання</a:t>
            </a:r>
            <a:r>
              <a:rPr sz="28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heavy" spc="-3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та</a:t>
            </a:r>
            <a:r>
              <a:rPr sz="2800" b="1" u="heavy" spc="7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переробка</a:t>
            </a:r>
            <a:r>
              <a:rPr sz="2800" b="1" u="heavy" spc="2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продукції</a:t>
            </a:r>
            <a:r>
              <a:rPr sz="2800" b="1" u="heavy" spc="6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8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рослинництва</a:t>
            </a:r>
            <a:endParaRPr sz="2800" dirty="0">
              <a:latin typeface="Arial"/>
              <a:cs typeface="Arial"/>
            </a:endParaRPr>
          </a:p>
          <a:p>
            <a:pPr marL="307975" marR="303530" algn="ctr">
              <a:lnSpc>
                <a:spcPct val="100000"/>
              </a:lnSpc>
            </a:pPr>
            <a:r>
              <a:rPr sz="2800" b="1" spc="-5" dirty="0">
                <a:latin typeface="Arial"/>
                <a:cs typeface="Arial"/>
              </a:rPr>
              <a:t>–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це </a:t>
            </a:r>
            <a:r>
              <a:rPr sz="2800" b="1" spc="-10" dirty="0">
                <a:latin typeface="Arial"/>
                <a:cs typeface="Arial"/>
              </a:rPr>
              <a:t>наука</a:t>
            </a:r>
            <a:r>
              <a:rPr sz="2800" b="1" spc="3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про</a:t>
            </a:r>
            <a:r>
              <a:rPr sz="2800" b="1" spc="-2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комплексний</a:t>
            </a:r>
            <a:r>
              <a:rPr sz="2800" b="1" spc="1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зв'язок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фізичних, </a:t>
            </a:r>
            <a:r>
              <a:rPr sz="2800" b="1" spc="-76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фізіологічних,</a:t>
            </a:r>
            <a:r>
              <a:rPr sz="2800" b="1" spc="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хімічних,</a:t>
            </a:r>
            <a:r>
              <a:rPr sz="2800" b="1" spc="-5" dirty="0">
                <a:latin typeface="Arial"/>
                <a:cs typeface="Arial"/>
              </a:rPr>
              <a:t> біологічних,</a:t>
            </a:r>
            <a:endParaRPr sz="2800" dirty="0">
              <a:latin typeface="Arial"/>
              <a:cs typeface="Arial"/>
            </a:endParaRPr>
          </a:p>
          <a:p>
            <a:pPr marL="79375" marR="70485" algn="ctr">
              <a:lnSpc>
                <a:spcPct val="100000"/>
              </a:lnSpc>
            </a:pPr>
            <a:r>
              <a:rPr sz="2800" b="1" spc="-10" dirty="0">
                <a:latin typeface="Arial"/>
                <a:cs typeface="Arial"/>
              </a:rPr>
              <a:t>технологічних</a:t>
            </a:r>
            <a:r>
              <a:rPr sz="2800" b="1" spc="55" dirty="0">
                <a:latin typeface="Arial"/>
                <a:cs typeface="Arial"/>
              </a:rPr>
              <a:t> </a:t>
            </a:r>
            <a:r>
              <a:rPr sz="2800" b="1" spc="-30" dirty="0">
                <a:latin typeface="Arial"/>
                <a:cs typeface="Arial"/>
              </a:rPr>
              <a:t>та</a:t>
            </a:r>
            <a:r>
              <a:rPr sz="2800" b="1" spc="5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реологічних</a:t>
            </a:r>
            <a:r>
              <a:rPr sz="2800" b="1" spc="3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властивостей,</a:t>
            </a:r>
            <a:r>
              <a:rPr sz="2800" b="1" spc="5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що 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відбуваються</a:t>
            </a:r>
            <a:r>
              <a:rPr sz="2800" b="1" spc="6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під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впливом</a:t>
            </a:r>
            <a:r>
              <a:rPr sz="2800" b="1" spc="3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природних,</a:t>
            </a:r>
            <a:r>
              <a:rPr sz="2800" b="1" spc="4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хімічних, </a:t>
            </a:r>
            <a:r>
              <a:rPr sz="2800" b="1" spc="-76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біологічних,</a:t>
            </a:r>
            <a:r>
              <a:rPr sz="2800" b="1" spc="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мікробіологічних,</a:t>
            </a:r>
            <a:r>
              <a:rPr sz="2800" b="1" spc="3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екологічних</a:t>
            </a:r>
            <a:r>
              <a:rPr sz="2800" b="1" spc="20" dirty="0">
                <a:latin typeface="Arial"/>
                <a:cs typeface="Arial"/>
              </a:rPr>
              <a:t> </a:t>
            </a:r>
            <a:r>
              <a:rPr sz="2800" b="1" spc="-30" dirty="0">
                <a:latin typeface="Arial"/>
                <a:cs typeface="Arial"/>
              </a:rPr>
              <a:t>та</a:t>
            </a:r>
            <a:endParaRPr sz="2800" dirty="0">
              <a:latin typeface="Arial"/>
              <a:cs typeface="Arial"/>
            </a:endParaRPr>
          </a:p>
          <a:p>
            <a:pPr marL="425450" marR="407670" algn="ctr">
              <a:lnSpc>
                <a:spcPct val="100000"/>
              </a:lnSpc>
              <a:spcBef>
                <a:spcPts val="5"/>
              </a:spcBef>
            </a:pPr>
            <a:r>
              <a:rPr sz="2800" b="1" spc="-5" dirty="0">
                <a:latin typeface="Arial"/>
                <a:cs typeface="Arial"/>
              </a:rPr>
              <a:t>інших</a:t>
            </a:r>
            <a:r>
              <a:rPr sz="2800" b="1" spc="1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факторів</a:t>
            </a:r>
            <a:r>
              <a:rPr sz="2800" b="1" spc="6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у продукції,</a:t>
            </a:r>
            <a:r>
              <a:rPr sz="2800" b="1" spc="4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призначеній</a:t>
            </a:r>
            <a:r>
              <a:rPr sz="2800" b="1" spc="1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для </a:t>
            </a:r>
            <a:r>
              <a:rPr sz="2800" b="1" spc="-76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зберігання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чи</a:t>
            </a:r>
            <a:r>
              <a:rPr sz="2800" b="1" spc="1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переробки.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57370"/>
            <a:ext cx="9144000" cy="35006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" y="-10512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516" y="0"/>
            <a:ext cx="8933484" cy="2465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4800"/>
              </a:lnSpc>
              <a:spcBef>
                <a:spcPts val="95"/>
              </a:spcBef>
            </a:pPr>
            <a:r>
              <a:rPr u="heavy" spc="-5" dirty="0">
                <a:solidFill>
                  <a:srgbClr val="1B0AEB"/>
                </a:solidFill>
                <a:uFill>
                  <a:solidFill>
                    <a:srgbClr val="1B0AEB"/>
                  </a:solidFill>
                </a:uFill>
              </a:rPr>
              <a:t>Основними</a:t>
            </a:r>
            <a:r>
              <a:rPr spc="-5" dirty="0">
                <a:solidFill>
                  <a:srgbClr val="1B0AEB"/>
                </a:solidFill>
              </a:rPr>
              <a:t> </a:t>
            </a:r>
            <a:r>
              <a:rPr u="heavy" spc="-10" dirty="0">
                <a:solidFill>
                  <a:srgbClr val="1B0AEB"/>
                </a:solidFill>
                <a:uFill>
                  <a:solidFill>
                    <a:srgbClr val="1B0AEB"/>
                  </a:solidFill>
                </a:uFill>
              </a:rPr>
              <a:t>завданнями</a:t>
            </a:r>
          </a:p>
          <a:p>
            <a:pPr algn="ctr">
              <a:lnSpc>
                <a:spcPct val="100000"/>
              </a:lnSpc>
            </a:pPr>
            <a:r>
              <a:rPr sz="4100" spc="-5" dirty="0"/>
              <a:t>зберігання</a:t>
            </a:r>
            <a:r>
              <a:rPr sz="4100" spc="-35" dirty="0"/>
              <a:t> </a:t>
            </a:r>
            <a:r>
              <a:rPr sz="4100" dirty="0"/>
              <a:t>і</a:t>
            </a:r>
            <a:r>
              <a:rPr sz="4100" spc="-15" dirty="0"/>
              <a:t> </a:t>
            </a:r>
            <a:r>
              <a:rPr sz="4100" dirty="0"/>
              <a:t>переробки</a:t>
            </a:r>
            <a:r>
              <a:rPr sz="4100" spc="-50" dirty="0"/>
              <a:t> </a:t>
            </a:r>
            <a:r>
              <a:rPr sz="4100" spc="-5" dirty="0"/>
              <a:t>як</a:t>
            </a:r>
            <a:r>
              <a:rPr sz="4100" spc="-10" dirty="0"/>
              <a:t> </a:t>
            </a:r>
            <a:r>
              <a:rPr sz="4100" dirty="0"/>
              <a:t>науки</a:t>
            </a:r>
            <a:r>
              <a:rPr sz="4100" spc="-45" dirty="0"/>
              <a:t> </a:t>
            </a:r>
            <a:r>
              <a:rPr sz="4100" spc="-5" dirty="0"/>
              <a:t>є:</a:t>
            </a:r>
            <a:endParaRPr sz="4100" dirty="0"/>
          </a:p>
        </p:txBody>
      </p:sp>
      <p:sp>
        <p:nvSpPr>
          <p:cNvPr id="4" name="object 4"/>
          <p:cNvSpPr txBox="1"/>
          <p:nvPr/>
        </p:nvSpPr>
        <p:spPr>
          <a:xfrm>
            <a:off x="208889" y="1371600"/>
            <a:ext cx="8804910" cy="44576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lvl="0"/>
            <a:r>
              <a:rPr lang="ru-RU" sz="3200" dirty="0"/>
              <a:t>1. </a:t>
            </a:r>
            <a:r>
              <a:rPr lang="ru-RU" sz="3200" dirty="0" err="1"/>
              <a:t>Розробка</a:t>
            </a:r>
            <a:r>
              <a:rPr lang="ru-RU" sz="3200" dirty="0"/>
              <a:t> </a:t>
            </a:r>
            <a:r>
              <a:rPr lang="ru-RU" sz="3200" dirty="0" err="1"/>
              <a:t>науково-обґрунтованих</a:t>
            </a:r>
            <a:r>
              <a:rPr lang="ru-RU" sz="3200" dirty="0"/>
              <a:t>  </a:t>
            </a:r>
            <a:r>
              <a:rPr lang="ru-RU" sz="3200" dirty="0" err="1"/>
              <a:t>способів</a:t>
            </a:r>
            <a:r>
              <a:rPr lang="ru-RU" sz="3200" dirty="0"/>
              <a:t> і </a:t>
            </a:r>
            <a:r>
              <a:rPr lang="ru-RU" sz="3200" dirty="0" err="1"/>
              <a:t>прийомів</a:t>
            </a:r>
            <a:r>
              <a:rPr lang="ru-RU" sz="3200" dirty="0"/>
              <a:t> </a:t>
            </a:r>
            <a:r>
              <a:rPr lang="ru-RU" sz="3200" dirty="0" err="1"/>
              <a:t>зберігання</a:t>
            </a:r>
            <a:r>
              <a:rPr lang="uk-UA" sz="3200" dirty="0"/>
              <a:t>  </a:t>
            </a:r>
            <a:r>
              <a:rPr lang="ru-RU" sz="3200" dirty="0" err="1"/>
              <a:t>продукції</a:t>
            </a:r>
            <a:r>
              <a:rPr lang="ru-RU" sz="3200" dirty="0"/>
              <a:t> без </a:t>
            </a:r>
            <a:r>
              <a:rPr lang="ru-RU" sz="3200" dirty="0" err="1"/>
              <a:t>втрат</a:t>
            </a:r>
            <a:r>
              <a:rPr lang="ru-RU" sz="3200" dirty="0"/>
              <a:t> в </a:t>
            </a:r>
            <a:r>
              <a:rPr lang="ru-RU" sz="3200" dirty="0" err="1"/>
              <a:t>масі</a:t>
            </a:r>
            <a:r>
              <a:rPr lang="ru-RU" sz="3200" dirty="0"/>
              <a:t> </a:t>
            </a:r>
            <a:r>
              <a:rPr lang="ru-RU" sz="3200" dirty="0" err="1"/>
              <a:t>або</a:t>
            </a:r>
            <a:r>
              <a:rPr lang="ru-RU" sz="3200" dirty="0"/>
              <a:t> з  </a:t>
            </a:r>
            <a:r>
              <a:rPr lang="ru-RU" sz="3200" dirty="0" err="1"/>
              <a:t>мінімальними</a:t>
            </a:r>
            <a:r>
              <a:rPr lang="ru-RU" sz="3200" dirty="0"/>
              <a:t> </a:t>
            </a:r>
            <a:r>
              <a:rPr lang="ru-RU" sz="3200" dirty="0" err="1"/>
              <a:t>втратами</a:t>
            </a:r>
            <a:r>
              <a:rPr lang="ru-RU" sz="3200" dirty="0"/>
              <a:t>, без</a:t>
            </a:r>
            <a:r>
              <a:rPr lang="uk-UA" sz="3200" dirty="0"/>
              <a:t>  </a:t>
            </a:r>
            <a:r>
              <a:rPr lang="ru-RU" sz="3200" dirty="0" err="1"/>
              <a:t>погіршення</a:t>
            </a:r>
            <a:r>
              <a:rPr lang="ru-RU" sz="3200" dirty="0"/>
              <a:t> </a:t>
            </a:r>
            <a:r>
              <a:rPr lang="ru-RU" sz="3200" dirty="0" err="1"/>
              <a:t>їх</a:t>
            </a:r>
            <a:r>
              <a:rPr lang="ru-RU" sz="3200" dirty="0"/>
              <a:t> </a:t>
            </a:r>
            <a:r>
              <a:rPr lang="ru-RU" sz="3200" dirty="0" err="1"/>
              <a:t>якості</a:t>
            </a:r>
            <a:r>
              <a:rPr lang="ru-RU" sz="3200" dirty="0"/>
              <a:t>;</a:t>
            </a:r>
            <a:endParaRPr lang="ru-RU" sz="3200" b="1" dirty="0"/>
          </a:p>
          <a:p>
            <a:pPr lvl="0"/>
            <a:r>
              <a:rPr lang="ru-RU" sz="3200" dirty="0"/>
              <a:t>2.Поліпшення </a:t>
            </a:r>
            <a:r>
              <a:rPr lang="ru-RU" sz="3200" dirty="0" err="1"/>
              <a:t>якості</a:t>
            </a:r>
            <a:r>
              <a:rPr lang="ru-RU" sz="3200" dirty="0"/>
              <a:t> </a:t>
            </a:r>
            <a:r>
              <a:rPr lang="ru-RU" sz="3200" dirty="0" err="1"/>
              <a:t>продукції</a:t>
            </a:r>
            <a:r>
              <a:rPr lang="ru-RU" sz="3200" dirty="0"/>
              <a:t>;</a:t>
            </a:r>
            <a:endParaRPr lang="ru-RU" sz="3200" b="1" dirty="0"/>
          </a:p>
          <a:p>
            <a:pPr lvl="0"/>
            <a:r>
              <a:rPr lang="ru-RU" sz="3200" dirty="0"/>
              <a:t>3. </a:t>
            </a:r>
            <a:r>
              <a:rPr lang="ru-RU" sz="3200" dirty="0" err="1"/>
              <a:t>Зменшення</a:t>
            </a:r>
            <a:r>
              <a:rPr lang="ru-RU" sz="3200" dirty="0"/>
              <a:t> затрат </a:t>
            </a:r>
            <a:r>
              <a:rPr lang="ru-RU" sz="3200" dirty="0" err="1"/>
              <a:t>праці</a:t>
            </a:r>
            <a:r>
              <a:rPr lang="ru-RU" sz="3200" dirty="0"/>
              <a:t> і </a:t>
            </a:r>
            <a:r>
              <a:rPr lang="ru-RU" sz="3200" dirty="0" err="1"/>
              <a:t>засобів</a:t>
            </a:r>
            <a:r>
              <a:rPr lang="ru-RU" sz="3200" dirty="0"/>
              <a:t>  на </a:t>
            </a:r>
            <a:r>
              <a:rPr lang="ru-RU" sz="3200" dirty="0" err="1"/>
              <a:t>одиницю</a:t>
            </a:r>
            <a:r>
              <a:rPr lang="ru-RU" sz="3200" dirty="0"/>
              <a:t> </a:t>
            </a:r>
            <a:r>
              <a:rPr lang="ru-RU" sz="3200" dirty="0" err="1"/>
              <a:t>маси</a:t>
            </a:r>
            <a:r>
              <a:rPr lang="ru-RU" sz="3200" dirty="0"/>
              <a:t> </a:t>
            </a:r>
            <a:r>
              <a:rPr lang="ru-RU" sz="3200" dirty="0" err="1"/>
              <a:t>продукції</a:t>
            </a:r>
            <a:r>
              <a:rPr lang="ru-RU" sz="3200" dirty="0"/>
              <a:t> з   </a:t>
            </a:r>
            <a:r>
              <a:rPr lang="ru-RU" sz="3200" dirty="0" err="1"/>
              <a:t>найкращим</a:t>
            </a:r>
            <a:r>
              <a:rPr lang="ru-RU" sz="3200" dirty="0"/>
              <a:t> </a:t>
            </a:r>
            <a:r>
              <a:rPr lang="ru-RU" sz="3200" dirty="0" err="1"/>
              <a:t>збереженням</a:t>
            </a:r>
            <a:r>
              <a:rPr lang="ru-RU" sz="3200" dirty="0"/>
              <a:t> </a:t>
            </a:r>
            <a:r>
              <a:rPr lang="ru-RU" sz="3200" dirty="0" err="1"/>
              <a:t>їх</a:t>
            </a:r>
            <a:r>
              <a:rPr lang="ru-RU" sz="3200" dirty="0"/>
              <a:t> </a:t>
            </a:r>
            <a:r>
              <a:rPr lang="ru-RU" sz="3200" dirty="0" err="1"/>
              <a:t>кількості</a:t>
            </a:r>
            <a:r>
              <a:rPr lang="ru-RU" sz="3200" dirty="0"/>
              <a:t>.</a:t>
            </a:r>
            <a:endParaRPr lang="ru-RU" sz="3200" b="1" dirty="0"/>
          </a:p>
          <a:p>
            <a:pPr marL="812800" marR="195580" indent="-608965">
              <a:lnSpc>
                <a:spcPct val="100000"/>
              </a:lnSpc>
              <a:spcBef>
                <a:spcPts val="100"/>
              </a:spcBef>
              <a:buFont typeface="Arial"/>
              <a:buAutoNum type="arabicPeriod"/>
              <a:tabLst>
                <a:tab pos="713105" algn="l"/>
              </a:tabLst>
            </a:pP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1645" y="23571"/>
            <a:ext cx="8816975" cy="25863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Arial"/>
                <a:cs typeface="Arial"/>
              </a:rPr>
              <a:t>До вирішення</a:t>
            </a:r>
            <a:r>
              <a:rPr sz="2800" b="1" spc="30" dirty="0">
                <a:latin typeface="Arial"/>
                <a:cs typeface="Arial"/>
              </a:rPr>
              <a:t> </a:t>
            </a:r>
            <a:r>
              <a:rPr sz="2800" b="1" spc="-15" dirty="0">
                <a:latin typeface="Arial"/>
                <a:cs typeface="Arial"/>
              </a:rPr>
              <a:t>питання</a:t>
            </a:r>
            <a:r>
              <a:rPr sz="2800" b="1" spc="6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зберігання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продукції</a:t>
            </a:r>
            <a:endParaRPr sz="2800" dirty="0">
              <a:latin typeface="Arial"/>
              <a:cs typeface="Arial"/>
            </a:endParaRPr>
          </a:p>
          <a:p>
            <a:pPr marL="12065" marR="5080" indent="-2540" algn="ctr">
              <a:lnSpc>
                <a:spcPct val="100000"/>
              </a:lnSpc>
              <a:spcBef>
                <a:spcPts val="5"/>
              </a:spcBef>
            </a:pPr>
            <a:r>
              <a:rPr sz="2800" b="1" spc="-10" dirty="0">
                <a:latin typeface="Arial"/>
                <a:cs typeface="Arial"/>
              </a:rPr>
              <a:t>рослинництва</a:t>
            </a:r>
            <a:r>
              <a:rPr sz="2800" b="1" spc="5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потрібно</a:t>
            </a:r>
            <a:r>
              <a:rPr sz="2800" b="1" spc="4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підходити</a:t>
            </a:r>
            <a:r>
              <a:rPr sz="2800" b="1" spc="5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комплексно, 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усі</a:t>
            </a:r>
            <a:r>
              <a:rPr sz="2800" b="1" spc="4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операції</a:t>
            </a:r>
            <a:r>
              <a:rPr sz="2800" b="1" spc="1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від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поля</a:t>
            </a:r>
            <a:r>
              <a:rPr sz="2800" b="1" spc="1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до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споживача</a:t>
            </a:r>
            <a:r>
              <a:rPr sz="2800" b="1" spc="3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поєднувати</a:t>
            </a:r>
            <a:r>
              <a:rPr sz="2800" b="1" spc="4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в </a:t>
            </a:r>
            <a:r>
              <a:rPr sz="2800" b="1" spc="-76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один</a:t>
            </a:r>
            <a:r>
              <a:rPr sz="2800" b="1" spc="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технологічний</a:t>
            </a:r>
            <a:r>
              <a:rPr sz="2800" b="1" spc="4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процес.</a:t>
            </a:r>
            <a:r>
              <a:rPr sz="2800" b="1" spc="2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Жодна найсучасніша </a:t>
            </a:r>
            <a:r>
              <a:rPr sz="2800" b="1" spc="-76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технологія</a:t>
            </a:r>
            <a:r>
              <a:rPr sz="2800" b="1" spc="5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зберігання</a:t>
            </a:r>
            <a:r>
              <a:rPr sz="2800" b="1" spc="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не</a:t>
            </a:r>
            <a:r>
              <a:rPr sz="2800" b="1" spc="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забезпечить</a:t>
            </a:r>
            <a:r>
              <a:rPr sz="2800" b="1" spc="5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добру</a:t>
            </a:r>
            <a:endParaRPr sz="2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800" b="1" spc="-5" dirty="0">
                <a:latin typeface="Arial"/>
                <a:cs typeface="Arial"/>
              </a:rPr>
              <a:t>схоронність</a:t>
            </a:r>
            <a:r>
              <a:rPr sz="2800" b="1" spc="4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неякісних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об'єктів</a:t>
            </a:r>
            <a:r>
              <a:rPr sz="2800" b="1" spc="3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зберігання.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4837" y="5142687"/>
            <a:ext cx="803846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FF00"/>
                </a:solidFill>
                <a:latin typeface="Arial"/>
                <a:cs typeface="Arial"/>
              </a:rPr>
              <a:t>Розглянемо, </a:t>
            </a:r>
            <a:r>
              <a:rPr sz="3600" b="1" dirty="0">
                <a:solidFill>
                  <a:srgbClr val="FFFF00"/>
                </a:solidFill>
                <a:latin typeface="Arial"/>
                <a:cs typeface="Arial"/>
              </a:rPr>
              <a:t>які ж основні </a:t>
            </a:r>
            <a:r>
              <a:rPr sz="3600" b="1" spc="-5" dirty="0">
                <a:solidFill>
                  <a:srgbClr val="FFFF00"/>
                </a:solidFill>
                <a:latin typeface="Arial"/>
                <a:cs typeface="Arial"/>
              </a:rPr>
              <a:t>фактори </a:t>
            </a:r>
            <a:r>
              <a:rPr sz="3600" b="1" spc="-990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rgbClr val="FFFF00"/>
                </a:solidFill>
                <a:latin typeface="Arial"/>
                <a:cs typeface="Arial"/>
              </a:rPr>
              <a:t>впливають </a:t>
            </a:r>
            <a:r>
              <a:rPr sz="3600" b="1" dirty="0">
                <a:solidFill>
                  <a:srgbClr val="FFFF00"/>
                </a:solidFill>
                <a:latin typeface="Arial"/>
                <a:cs typeface="Arial"/>
              </a:rPr>
              <a:t>на</a:t>
            </a:r>
            <a:r>
              <a:rPr sz="3600" b="1" spc="-5" dirty="0">
                <a:solidFill>
                  <a:srgbClr val="FFFF00"/>
                </a:solidFill>
                <a:latin typeface="Arial"/>
                <a:cs typeface="Arial"/>
              </a:rPr>
              <a:t> якість</a:t>
            </a:r>
            <a:r>
              <a:rPr sz="3600" b="1" spc="-1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00"/>
                </a:solidFill>
                <a:latin typeface="Arial"/>
                <a:cs typeface="Arial"/>
              </a:rPr>
              <a:t>продукції</a:t>
            </a:r>
            <a:endParaRPr sz="36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600" b="1" spc="-5" dirty="0">
                <a:solidFill>
                  <a:srgbClr val="FFFF00"/>
                </a:solidFill>
                <a:latin typeface="Arial"/>
                <a:cs typeface="Arial"/>
              </a:rPr>
              <a:t>рослинництва.</a:t>
            </a:r>
            <a:endParaRPr sz="3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339975" cy="977900"/>
            </a:xfrm>
            <a:custGeom>
              <a:avLst/>
              <a:gdLst/>
              <a:ahLst/>
              <a:cxnLst/>
              <a:rect l="l" t="t" r="r" b="b"/>
              <a:pathLst>
                <a:path w="2339975" h="977900">
                  <a:moveTo>
                    <a:pt x="2339975" y="0"/>
                  </a:moveTo>
                  <a:lnTo>
                    <a:pt x="0" y="0"/>
                  </a:lnTo>
                  <a:lnTo>
                    <a:pt x="0" y="977900"/>
                  </a:lnTo>
                  <a:lnTo>
                    <a:pt x="2339975" y="977900"/>
                  </a:lnTo>
                  <a:lnTo>
                    <a:pt x="2339975" y="0"/>
                  </a:lnTo>
                  <a:close/>
                </a:path>
              </a:pathLst>
            </a:custGeom>
            <a:solidFill>
              <a:srgbClr val="BADF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39975" y="0"/>
              <a:ext cx="6804025" cy="977900"/>
            </a:xfrm>
            <a:custGeom>
              <a:avLst/>
              <a:gdLst/>
              <a:ahLst/>
              <a:cxnLst/>
              <a:rect l="l" t="t" r="r" b="b"/>
              <a:pathLst>
                <a:path w="6804025" h="977900">
                  <a:moveTo>
                    <a:pt x="6804025" y="0"/>
                  </a:moveTo>
                  <a:lnTo>
                    <a:pt x="0" y="0"/>
                  </a:lnTo>
                  <a:lnTo>
                    <a:pt x="0" y="977900"/>
                  </a:lnTo>
                  <a:lnTo>
                    <a:pt x="6804025" y="977900"/>
                  </a:lnTo>
                  <a:lnTo>
                    <a:pt x="6804025" y="0"/>
                  </a:lnTo>
                  <a:close/>
                </a:path>
              </a:pathLst>
            </a:custGeom>
            <a:solidFill>
              <a:srgbClr val="FF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77963"/>
              <a:ext cx="2339975" cy="725805"/>
            </a:xfrm>
            <a:custGeom>
              <a:avLst/>
              <a:gdLst/>
              <a:ahLst/>
              <a:cxnLst/>
              <a:rect l="l" t="t" r="r" b="b"/>
              <a:pathLst>
                <a:path w="2339975" h="725805">
                  <a:moveTo>
                    <a:pt x="2339975" y="0"/>
                  </a:moveTo>
                  <a:lnTo>
                    <a:pt x="0" y="0"/>
                  </a:lnTo>
                  <a:lnTo>
                    <a:pt x="0" y="725487"/>
                  </a:lnTo>
                  <a:lnTo>
                    <a:pt x="2339975" y="725487"/>
                  </a:lnTo>
                  <a:lnTo>
                    <a:pt x="2339975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39975" y="977963"/>
              <a:ext cx="6804025" cy="725805"/>
            </a:xfrm>
            <a:custGeom>
              <a:avLst/>
              <a:gdLst/>
              <a:ahLst/>
              <a:cxnLst/>
              <a:rect l="l" t="t" r="r" b="b"/>
              <a:pathLst>
                <a:path w="6804025" h="725805">
                  <a:moveTo>
                    <a:pt x="6804025" y="0"/>
                  </a:moveTo>
                  <a:lnTo>
                    <a:pt x="0" y="0"/>
                  </a:lnTo>
                  <a:lnTo>
                    <a:pt x="0" y="725487"/>
                  </a:lnTo>
                  <a:lnTo>
                    <a:pt x="6804025" y="725487"/>
                  </a:lnTo>
                  <a:lnTo>
                    <a:pt x="680402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703323"/>
              <a:ext cx="2339975" cy="1041400"/>
            </a:xfrm>
            <a:custGeom>
              <a:avLst/>
              <a:gdLst/>
              <a:ahLst/>
              <a:cxnLst/>
              <a:rect l="l" t="t" r="r" b="b"/>
              <a:pathLst>
                <a:path w="2339975" h="1041400">
                  <a:moveTo>
                    <a:pt x="2339975" y="0"/>
                  </a:moveTo>
                  <a:lnTo>
                    <a:pt x="0" y="0"/>
                  </a:lnTo>
                  <a:lnTo>
                    <a:pt x="0" y="1041400"/>
                  </a:lnTo>
                  <a:lnTo>
                    <a:pt x="2339975" y="1041400"/>
                  </a:lnTo>
                  <a:lnTo>
                    <a:pt x="2339975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39975" y="1703323"/>
              <a:ext cx="6804025" cy="1041400"/>
            </a:xfrm>
            <a:custGeom>
              <a:avLst/>
              <a:gdLst/>
              <a:ahLst/>
              <a:cxnLst/>
              <a:rect l="l" t="t" r="r" b="b"/>
              <a:pathLst>
                <a:path w="6804025" h="1041400">
                  <a:moveTo>
                    <a:pt x="6804025" y="0"/>
                  </a:moveTo>
                  <a:lnTo>
                    <a:pt x="0" y="0"/>
                  </a:lnTo>
                  <a:lnTo>
                    <a:pt x="0" y="1041400"/>
                  </a:lnTo>
                  <a:lnTo>
                    <a:pt x="6804025" y="1041400"/>
                  </a:lnTo>
                  <a:lnTo>
                    <a:pt x="680402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2744723"/>
              <a:ext cx="2339975" cy="723900"/>
            </a:xfrm>
            <a:custGeom>
              <a:avLst/>
              <a:gdLst/>
              <a:ahLst/>
              <a:cxnLst/>
              <a:rect l="l" t="t" r="r" b="b"/>
              <a:pathLst>
                <a:path w="2339975" h="723900">
                  <a:moveTo>
                    <a:pt x="2339975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2339975" y="723900"/>
                  </a:lnTo>
                  <a:lnTo>
                    <a:pt x="2339975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339975" y="2744723"/>
              <a:ext cx="6804025" cy="723900"/>
            </a:xfrm>
            <a:custGeom>
              <a:avLst/>
              <a:gdLst/>
              <a:ahLst/>
              <a:cxnLst/>
              <a:rect l="l" t="t" r="r" b="b"/>
              <a:pathLst>
                <a:path w="6804025" h="723900">
                  <a:moveTo>
                    <a:pt x="6804025" y="0"/>
                  </a:moveTo>
                  <a:lnTo>
                    <a:pt x="0" y="0"/>
                  </a:lnTo>
                  <a:lnTo>
                    <a:pt x="0" y="723900"/>
                  </a:lnTo>
                  <a:lnTo>
                    <a:pt x="6804025" y="723900"/>
                  </a:lnTo>
                  <a:lnTo>
                    <a:pt x="680402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468687"/>
              <a:ext cx="2339975" cy="725805"/>
            </a:xfrm>
            <a:custGeom>
              <a:avLst/>
              <a:gdLst/>
              <a:ahLst/>
              <a:cxnLst/>
              <a:rect l="l" t="t" r="r" b="b"/>
              <a:pathLst>
                <a:path w="2339975" h="725804">
                  <a:moveTo>
                    <a:pt x="2339975" y="0"/>
                  </a:moveTo>
                  <a:lnTo>
                    <a:pt x="0" y="0"/>
                  </a:lnTo>
                  <a:lnTo>
                    <a:pt x="0" y="725487"/>
                  </a:lnTo>
                  <a:lnTo>
                    <a:pt x="2339975" y="725487"/>
                  </a:lnTo>
                  <a:lnTo>
                    <a:pt x="2339975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339975" y="3468687"/>
              <a:ext cx="6804025" cy="725805"/>
            </a:xfrm>
            <a:custGeom>
              <a:avLst/>
              <a:gdLst/>
              <a:ahLst/>
              <a:cxnLst/>
              <a:rect l="l" t="t" r="r" b="b"/>
              <a:pathLst>
                <a:path w="6804025" h="725804">
                  <a:moveTo>
                    <a:pt x="6804025" y="0"/>
                  </a:moveTo>
                  <a:lnTo>
                    <a:pt x="0" y="0"/>
                  </a:lnTo>
                  <a:lnTo>
                    <a:pt x="0" y="725487"/>
                  </a:lnTo>
                  <a:lnTo>
                    <a:pt x="6804025" y="725487"/>
                  </a:lnTo>
                  <a:lnTo>
                    <a:pt x="680402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4194238"/>
              <a:ext cx="2339975" cy="732155"/>
            </a:xfrm>
            <a:custGeom>
              <a:avLst/>
              <a:gdLst/>
              <a:ahLst/>
              <a:cxnLst/>
              <a:rect l="l" t="t" r="r" b="b"/>
              <a:pathLst>
                <a:path w="2339975" h="732154">
                  <a:moveTo>
                    <a:pt x="2339975" y="0"/>
                  </a:moveTo>
                  <a:lnTo>
                    <a:pt x="0" y="0"/>
                  </a:lnTo>
                  <a:lnTo>
                    <a:pt x="0" y="731837"/>
                  </a:lnTo>
                  <a:lnTo>
                    <a:pt x="2339975" y="731837"/>
                  </a:lnTo>
                  <a:lnTo>
                    <a:pt x="2339975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39975" y="4194238"/>
              <a:ext cx="6804025" cy="732155"/>
            </a:xfrm>
            <a:custGeom>
              <a:avLst/>
              <a:gdLst/>
              <a:ahLst/>
              <a:cxnLst/>
              <a:rect l="l" t="t" r="r" b="b"/>
              <a:pathLst>
                <a:path w="6804025" h="732154">
                  <a:moveTo>
                    <a:pt x="6804025" y="0"/>
                  </a:moveTo>
                  <a:lnTo>
                    <a:pt x="0" y="0"/>
                  </a:lnTo>
                  <a:lnTo>
                    <a:pt x="0" y="731837"/>
                  </a:lnTo>
                  <a:lnTo>
                    <a:pt x="6804025" y="731837"/>
                  </a:lnTo>
                  <a:lnTo>
                    <a:pt x="680402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4926012"/>
              <a:ext cx="2339975" cy="733425"/>
            </a:xfrm>
            <a:custGeom>
              <a:avLst/>
              <a:gdLst/>
              <a:ahLst/>
              <a:cxnLst/>
              <a:rect l="l" t="t" r="r" b="b"/>
              <a:pathLst>
                <a:path w="2339975" h="733425">
                  <a:moveTo>
                    <a:pt x="2339975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2339975" y="733425"/>
                  </a:lnTo>
                  <a:lnTo>
                    <a:pt x="2339975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39975" y="4926012"/>
              <a:ext cx="6804025" cy="733425"/>
            </a:xfrm>
            <a:custGeom>
              <a:avLst/>
              <a:gdLst/>
              <a:ahLst/>
              <a:cxnLst/>
              <a:rect l="l" t="t" r="r" b="b"/>
              <a:pathLst>
                <a:path w="6804025" h="733425">
                  <a:moveTo>
                    <a:pt x="6804025" y="0"/>
                  </a:moveTo>
                  <a:lnTo>
                    <a:pt x="0" y="0"/>
                  </a:lnTo>
                  <a:lnTo>
                    <a:pt x="0" y="733425"/>
                  </a:lnTo>
                  <a:lnTo>
                    <a:pt x="6804025" y="733425"/>
                  </a:lnTo>
                  <a:lnTo>
                    <a:pt x="680402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5659437"/>
              <a:ext cx="2339975" cy="725805"/>
            </a:xfrm>
            <a:custGeom>
              <a:avLst/>
              <a:gdLst/>
              <a:ahLst/>
              <a:cxnLst/>
              <a:rect l="l" t="t" r="r" b="b"/>
              <a:pathLst>
                <a:path w="2339975" h="725804">
                  <a:moveTo>
                    <a:pt x="2339975" y="0"/>
                  </a:moveTo>
                  <a:lnTo>
                    <a:pt x="0" y="0"/>
                  </a:lnTo>
                  <a:lnTo>
                    <a:pt x="0" y="725487"/>
                  </a:lnTo>
                  <a:lnTo>
                    <a:pt x="2339975" y="725487"/>
                  </a:lnTo>
                  <a:lnTo>
                    <a:pt x="2339975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39975" y="5659437"/>
              <a:ext cx="6804025" cy="725805"/>
            </a:xfrm>
            <a:custGeom>
              <a:avLst/>
              <a:gdLst/>
              <a:ahLst/>
              <a:cxnLst/>
              <a:rect l="l" t="t" r="r" b="b"/>
              <a:pathLst>
                <a:path w="6804025" h="725804">
                  <a:moveTo>
                    <a:pt x="6804025" y="0"/>
                  </a:moveTo>
                  <a:lnTo>
                    <a:pt x="0" y="0"/>
                  </a:lnTo>
                  <a:lnTo>
                    <a:pt x="0" y="725487"/>
                  </a:lnTo>
                  <a:lnTo>
                    <a:pt x="6804025" y="725487"/>
                  </a:lnTo>
                  <a:lnTo>
                    <a:pt x="680402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6384926"/>
              <a:ext cx="2339975" cy="473075"/>
            </a:xfrm>
            <a:custGeom>
              <a:avLst/>
              <a:gdLst/>
              <a:ahLst/>
              <a:cxnLst/>
              <a:rect l="l" t="t" r="r" b="b"/>
              <a:pathLst>
                <a:path w="2339975" h="473075">
                  <a:moveTo>
                    <a:pt x="2339975" y="0"/>
                  </a:moveTo>
                  <a:lnTo>
                    <a:pt x="0" y="0"/>
                  </a:lnTo>
                  <a:lnTo>
                    <a:pt x="0" y="473075"/>
                  </a:lnTo>
                  <a:lnTo>
                    <a:pt x="2339975" y="473075"/>
                  </a:lnTo>
                  <a:lnTo>
                    <a:pt x="2339975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339975" y="6384926"/>
              <a:ext cx="6804025" cy="473075"/>
            </a:xfrm>
            <a:custGeom>
              <a:avLst/>
              <a:gdLst/>
              <a:ahLst/>
              <a:cxnLst/>
              <a:rect l="l" t="t" r="r" b="b"/>
              <a:pathLst>
                <a:path w="6804025" h="473075">
                  <a:moveTo>
                    <a:pt x="6804025" y="0"/>
                  </a:moveTo>
                  <a:lnTo>
                    <a:pt x="0" y="0"/>
                  </a:lnTo>
                  <a:lnTo>
                    <a:pt x="0" y="473075"/>
                  </a:lnTo>
                  <a:lnTo>
                    <a:pt x="6804025" y="473075"/>
                  </a:lnTo>
                  <a:lnTo>
                    <a:pt x="680402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l" t="t" r="r" b="b"/>
              <a:pathLst>
                <a:path w="9144000" h="6858000">
                  <a:moveTo>
                    <a:pt x="9144000" y="0"/>
                  </a:moveTo>
                  <a:lnTo>
                    <a:pt x="9137650" y="0"/>
                  </a:lnTo>
                  <a:lnTo>
                    <a:pt x="9137650" y="6350"/>
                  </a:lnTo>
                  <a:lnTo>
                    <a:pt x="9137650" y="971550"/>
                  </a:lnTo>
                  <a:lnTo>
                    <a:pt x="9137650" y="6851663"/>
                  </a:lnTo>
                  <a:lnTo>
                    <a:pt x="2346325" y="6851663"/>
                  </a:lnTo>
                  <a:lnTo>
                    <a:pt x="2346325" y="6391275"/>
                  </a:lnTo>
                  <a:lnTo>
                    <a:pt x="9137650" y="6391275"/>
                  </a:lnTo>
                  <a:lnTo>
                    <a:pt x="9137650" y="6378575"/>
                  </a:lnTo>
                  <a:lnTo>
                    <a:pt x="2346325" y="6378575"/>
                  </a:lnTo>
                  <a:lnTo>
                    <a:pt x="2346325" y="5665787"/>
                  </a:lnTo>
                  <a:lnTo>
                    <a:pt x="9137650" y="5665787"/>
                  </a:lnTo>
                  <a:lnTo>
                    <a:pt x="9137650" y="5653087"/>
                  </a:lnTo>
                  <a:lnTo>
                    <a:pt x="2346325" y="5653087"/>
                  </a:lnTo>
                  <a:lnTo>
                    <a:pt x="2346325" y="4932426"/>
                  </a:lnTo>
                  <a:lnTo>
                    <a:pt x="9137650" y="4932426"/>
                  </a:lnTo>
                  <a:lnTo>
                    <a:pt x="9137650" y="4919726"/>
                  </a:lnTo>
                  <a:lnTo>
                    <a:pt x="2346325" y="4919726"/>
                  </a:lnTo>
                  <a:lnTo>
                    <a:pt x="2346325" y="4200525"/>
                  </a:lnTo>
                  <a:lnTo>
                    <a:pt x="9137650" y="4200525"/>
                  </a:lnTo>
                  <a:lnTo>
                    <a:pt x="9137650" y="4187825"/>
                  </a:lnTo>
                  <a:lnTo>
                    <a:pt x="2346325" y="4187825"/>
                  </a:lnTo>
                  <a:lnTo>
                    <a:pt x="2346325" y="3475101"/>
                  </a:lnTo>
                  <a:lnTo>
                    <a:pt x="9137650" y="3475101"/>
                  </a:lnTo>
                  <a:lnTo>
                    <a:pt x="9137650" y="3462401"/>
                  </a:lnTo>
                  <a:lnTo>
                    <a:pt x="2346325" y="3462401"/>
                  </a:lnTo>
                  <a:lnTo>
                    <a:pt x="2346325" y="2751074"/>
                  </a:lnTo>
                  <a:lnTo>
                    <a:pt x="9137650" y="2751074"/>
                  </a:lnTo>
                  <a:lnTo>
                    <a:pt x="9137650" y="2738374"/>
                  </a:lnTo>
                  <a:lnTo>
                    <a:pt x="2346325" y="2738374"/>
                  </a:lnTo>
                  <a:lnTo>
                    <a:pt x="2346325" y="1709801"/>
                  </a:lnTo>
                  <a:lnTo>
                    <a:pt x="9137650" y="1709801"/>
                  </a:lnTo>
                  <a:lnTo>
                    <a:pt x="9137650" y="1697101"/>
                  </a:lnTo>
                  <a:lnTo>
                    <a:pt x="2346325" y="1697101"/>
                  </a:lnTo>
                  <a:lnTo>
                    <a:pt x="2346325" y="984250"/>
                  </a:lnTo>
                  <a:lnTo>
                    <a:pt x="9137650" y="984250"/>
                  </a:lnTo>
                  <a:lnTo>
                    <a:pt x="9137650" y="971550"/>
                  </a:lnTo>
                  <a:lnTo>
                    <a:pt x="2346325" y="971550"/>
                  </a:lnTo>
                  <a:lnTo>
                    <a:pt x="2346325" y="6350"/>
                  </a:lnTo>
                  <a:lnTo>
                    <a:pt x="9137650" y="6350"/>
                  </a:lnTo>
                  <a:lnTo>
                    <a:pt x="9137650" y="0"/>
                  </a:lnTo>
                  <a:lnTo>
                    <a:pt x="2346325" y="0"/>
                  </a:lnTo>
                  <a:lnTo>
                    <a:pt x="2333625" y="0"/>
                  </a:lnTo>
                  <a:lnTo>
                    <a:pt x="2333625" y="6350"/>
                  </a:lnTo>
                  <a:lnTo>
                    <a:pt x="2333625" y="6851663"/>
                  </a:lnTo>
                  <a:lnTo>
                    <a:pt x="6350" y="6851663"/>
                  </a:lnTo>
                  <a:lnTo>
                    <a:pt x="6350" y="6391275"/>
                  </a:lnTo>
                  <a:lnTo>
                    <a:pt x="2333625" y="6391275"/>
                  </a:lnTo>
                  <a:lnTo>
                    <a:pt x="2333625" y="6378575"/>
                  </a:lnTo>
                  <a:lnTo>
                    <a:pt x="6350" y="6378575"/>
                  </a:lnTo>
                  <a:lnTo>
                    <a:pt x="6350" y="5665787"/>
                  </a:lnTo>
                  <a:lnTo>
                    <a:pt x="2333625" y="5665787"/>
                  </a:lnTo>
                  <a:lnTo>
                    <a:pt x="2333625" y="5653087"/>
                  </a:lnTo>
                  <a:lnTo>
                    <a:pt x="6350" y="5653087"/>
                  </a:lnTo>
                  <a:lnTo>
                    <a:pt x="6350" y="4932426"/>
                  </a:lnTo>
                  <a:lnTo>
                    <a:pt x="2333625" y="4932426"/>
                  </a:lnTo>
                  <a:lnTo>
                    <a:pt x="2333625" y="4919726"/>
                  </a:lnTo>
                  <a:lnTo>
                    <a:pt x="6350" y="4919726"/>
                  </a:lnTo>
                  <a:lnTo>
                    <a:pt x="6350" y="4200525"/>
                  </a:lnTo>
                  <a:lnTo>
                    <a:pt x="2333625" y="4200525"/>
                  </a:lnTo>
                  <a:lnTo>
                    <a:pt x="2333625" y="4187825"/>
                  </a:lnTo>
                  <a:lnTo>
                    <a:pt x="6350" y="4187825"/>
                  </a:lnTo>
                  <a:lnTo>
                    <a:pt x="6350" y="3475101"/>
                  </a:lnTo>
                  <a:lnTo>
                    <a:pt x="2333625" y="3475101"/>
                  </a:lnTo>
                  <a:lnTo>
                    <a:pt x="2333625" y="3462401"/>
                  </a:lnTo>
                  <a:lnTo>
                    <a:pt x="6350" y="3462401"/>
                  </a:lnTo>
                  <a:lnTo>
                    <a:pt x="6350" y="2751074"/>
                  </a:lnTo>
                  <a:lnTo>
                    <a:pt x="2333625" y="2751074"/>
                  </a:lnTo>
                  <a:lnTo>
                    <a:pt x="2333625" y="2738374"/>
                  </a:lnTo>
                  <a:lnTo>
                    <a:pt x="6350" y="2738374"/>
                  </a:lnTo>
                  <a:lnTo>
                    <a:pt x="6350" y="1709801"/>
                  </a:lnTo>
                  <a:lnTo>
                    <a:pt x="2333625" y="1709801"/>
                  </a:lnTo>
                  <a:lnTo>
                    <a:pt x="2333625" y="1697101"/>
                  </a:lnTo>
                  <a:lnTo>
                    <a:pt x="6350" y="1697101"/>
                  </a:lnTo>
                  <a:lnTo>
                    <a:pt x="6350" y="984250"/>
                  </a:lnTo>
                  <a:lnTo>
                    <a:pt x="2333625" y="984250"/>
                  </a:lnTo>
                  <a:lnTo>
                    <a:pt x="2333625" y="971550"/>
                  </a:lnTo>
                  <a:lnTo>
                    <a:pt x="6350" y="971550"/>
                  </a:lnTo>
                  <a:lnTo>
                    <a:pt x="6350" y="6350"/>
                  </a:lnTo>
                  <a:lnTo>
                    <a:pt x="2333625" y="6350"/>
                  </a:lnTo>
                  <a:lnTo>
                    <a:pt x="2333625" y="0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6858000"/>
                  </a:lnTo>
                  <a:lnTo>
                    <a:pt x="6350" y="6858000"/>
                  </a:lnTo>
                  <a:lnTo>
                    <a:pt x="2333625" y="6858000"/>
                  </a:lnTo>
                  <a:lnTo>
                    <a:pt x="2346325" y="6858000"/>
                  </a:lnTo>
                  <a:lnTo>
                    <a:pt x="9137650" y="6858000"/>
                  </a:lnTo>
                  <a:lnTo>
                    <a:pt x="9144000" y="6858000"/>
                  </a:lnTo>
                  <a:lnTo>
                    <a:pt x="9144000" y="6851663"/>
                  </a:lnTo>
                  <a:lnTo>
                    <a:pt x="9144000" y="63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103733" y="20523"/>
            <a:ext cx="2132965" cy="88074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656590">
              <a:lnSpc>
                <a:spcPct val="100400"/>
              </a:lnSpc>
              <a:spcBef>
                <a:spcPts val="85"/>
              </a:spcBef>
            </a:pPr>
            <a:r>
              <a:rPr sz="2800" spc="-10" dirty="0">
                <a:latin typeface="Times New Roman"/>
                <a:cs typeface="Times New Roman"/>
              </a:rPr>
              <a:t>Етап 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вир</a:t>
            </a:r>
            <a:r>
              <a:rPr sz="2800" dirty="0">
                <a:latin typeface="Times New Roman"/>
                <a:cs typeface="Times New Roman"/>
              </a:rPr>
              <a:t>о</a:t>
            </a:r>
            <a:r>
              <a:rPr sz="2800" spc="-5" dirty="0">
                <a:latin typeface="Times New Roman"/>
                <a:cs typeface="Times New Roman"/>
              </a:rPr>
              <a:t>бництва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08396" y="2997"/>
            <a:ext cx="12579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Times New Roman"/>
                <a:cs typeface="Times New Roman"/>
              </a:rPr>
              <a:t>Фак</a:t>
            </a:r>
            <a:r>
              <a:rPr sz="2800" b="1" spc="-50" dirty="0">
                <a:latin typeface="Times New Roman"/>
                <a:cs typeface="Times New Roman"/>
              </a:rPr>
              <a:t>т</a:t>
            </a:r>
            <a:r>
              <a:rPr sz="2800" b="1" spc="-5" dirty="0">
                <a:latin typeface="Times New Roman"/>
                <a:cs typeface="Times New Roman"/>
              </a:rPr>
              <a:t>ор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8739" y="1002030"/>
            <a:ext cx="9652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Times New Roman"/>
                <a:cs typeface="Times New Roman"/>
              </a:rPr>
              <a:t>Насіння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19350" y="1002030"/>
            <a:ext cx="540448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Times New Roman"/>
                <a:cs typeface="Times New Roman"/>
              </a:rPr>
              <a:t>Вид,</a:t>
            </a:r>
            <a:r>
              <a:rPr sz="2000" b="1" spc="10" dirty="0">
                <a:latin typeface="Times New Roman"/>
                <a:cs typeface="Times New Roman"/>
              </a:rPr>
              <a:t> </a:t>
            </a:r>
            <a:r>
              <a:rPr sz="2000" b="1" spc="-40" dirty="0">
                <a:latin typeface="Times New Roman"/>
                <a:cs typeface="Times New Roman"/>
              </a:rPr>
              <a:t>сорт,</a:t>
            </a:r>
            <a:r>
              <a:rPr sz="2000" b="1" spc="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репродукція.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Посівні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якості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насіння.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-20" dirty="0">
                <a:latin typeface="Times New Roman"/>
                <a:cs typeface="Times New Roman"/>
              </a:rPr>
              <a:t>Підготовка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насіння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до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сівби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739" y="1727707"/>
            <a:ext cx="161607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50" dirty="0">
                <a:latin typeface="Times New Roman"/>
                <a:cs typeface="Times New Roman"/>
              </a:rPr>
              <a:t>Умови 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виро</a:t>
            </a:r>
            <a:r>
              <a:rPr sz="2000" b="1" spc="-10" dirty="0">
                <a:latin typeface="Times New Roman"/>
                <a:cs typeface="Times New Roman"/>
              </a:rPr>
              <a:t>щ</a:t>
            </a:r>
            <a:r>
              <a:rPr sz="2000" b="1" spc="15" dirty="0">
                <a:latin typeface="Times New Roman"/>
                <a:cs typeface="Times New Roman"/>
              </a:rPr>
              <a:t>у</a:t>
            </a:r>
            <a:r>
              <a:rPr sz="2000" b="1" spc="-5" dirty="0">
                <a:latin typeface="Times New Roman"/>
                <a:cs typeface="Times New Roman"/>
              </a:rPr>
              <a:t>в</a:t>
            </a:r>
            <a:r>
              <a:rPr sz="2000" b="1" spc="-10" dirty="0">
                <a:latin typeface="Times New Roman"/>
                <a:cs typeface="Times New Roman"/>
              </a:rPr>
              <a:t>а</a:t>
            </a:r>
            <a:r>
              <a:rPr sz="2000" b="1" spc="-5" dirty="0">
                <a:latin typeface="Times New Roman"/>
                <a:cs typeface="Times New Roman"/>
              </a:rPr>
              <a:t>ння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19350" y="1727707"/>
            <a:ext cx="6550659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latin typeface="Times New Roman"/>
                <a:cs typeface="Times New Roman"/>
              </a:rPr>
              <a:t>Географічне </a:t>
            </a:r>
            <a:r>
              <a:rPr sz="2000" b="1" spc="-10" dirty="0">
                <a:latin typeface="Times New Roman"/>
                <a:cs typeface="Times New Roman"/>
              </a:rPr>
              <a:t>положення. </a:t>
            </a:r>
            <a:r>
              <a:rPr sz="2000" b="1" spc="-5" dirty="0">
                <a:latin typeface="Times New Roman"/>
                <a:cs typeface="Times New Roman"/>
              </a:rPr>
              <a:t>Ґрунти. Попередники. </a:t>
            </a:r>
            <a:r>
              <a:rPr sz="2000" b="1" dirty="0">
                <a:latin typeface="Times New Roman"/>
                <a:cs typeface="Times New Roman"/>
              </a:rPr>
              <a:t>Добрива. </a:t>
            </a:r>
            <a:r>
              <a:rPr sz="2000" b="1" spc="-484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Зрошення. </a:t>
            </a:r>
            <a:r>
              <a:rPr sz="2000" b="1" spc="-10" dirty="0">
                <a:latin typeface="Times New Roman"/>
                <a:cs typeface="Times New Roman"/>
              </a:rPr>
              <a:t>Пошкодженість комахами-шкідниками, 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хворобами.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Метеорологічні</a:t>
            </a:r>
            <a:r>
              <a:rPr sz="2000" b="1" spc="-5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умови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в</a:t>
            </a:r>
            <a:r>
              <a:rPr sz="2000" b="1" spc="-15" dirty="0">
                <a:latin typeface="Times New Roman"/>
                <a:cs typeface="Times New Roman"/>
              </a:rPr>
              <a:t> період </a:t>
            </a:r>
            <a:r>
              <a:rPr sz="2000" b="1" spc="-5" dirty="0">
                <a:latin typeface="Times New Roman"/>
                <a:cs typeface="Times New Roman"/>
              </a:rPr>
              <a:t>вегетації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739" y="2768930"/>
            <a:ext cx="113538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Times New Roman"/>
                <a:cs typeface="Times New Roman"/>
              </a:rPr>
              <a:t>Збирання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latin typeface="Times New Roman"/>
                <a:cs typeface="Times New Roman"/>
              </a:rPr>
              <a:t>врожаю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19350" y="2768930"/>
            <a:ext cx="581025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Times New Roman"/>
                <a:cs typeface="Times New Roman"/>
              </a:rPr>
              <a:t>Строки</a:t>
            </a:r>
            <a:r>
              <a:rPr sz="2000" b="1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і</a:t>
            </a:r>
            <a:r>
              <a:rPr sz="2000" b="1" spc="-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способи.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Стан</a:t>
            </a:r>
            <a:r>
              <a:rPr sz="2000" b="1" spc="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технічних </a:t>
            </a:r>
            <a:r>
              <a:rPr sz="2000" b="1" dirty="0">
                <a:latin typeface="Times New Roman"/>
                <a:cs typeface="Times New Roman"/>
              </a:rPr>
              <a:t>засобів.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Режими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latin typeface="Times New Roman"/>
                <a:cs typeface="Times New Roman"/>
              </a:rPr>
              <a:t>експлуатації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збиральних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машин.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Погодні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b="1" spc="-15" dirty="0">
                <a:latin typeface="Times New Roman"/>
                <a:cs typeface="Times New Roman"/>
              </a:rPr>
              <a:t>умови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739" y="3493389"/>
            <a:ext cx="207137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80" dirty="0">
                <a:latin typeface="Times New Roman"/>
                <a:cs typeface="Times New Roman"/>
              </a:rPr>
              <a:t>Т</a:t>
            </a:r>
            <a:r>
              <a:rPr sz="2000" b="1" spc="-5" dirty="0">
                <a:latin typeface="Times New Roman"/>
                <a:cs typeface="Times New Roman"/>
              </a:rPr>
              <a:t>р</a:t>
            </a:r>
            <a:r>
              <a:rPr sz="2000" b="1" spc="5" dirty="0">
                <a:latin typeface="Times New Roman"/>
                <a:cs typeface="Times New Roman"/>
              </a:rPr>
              <a:t>а</a:t>
            </a:r>
            <a:r>
              <a:rPr sz="2000" b="1" spc="-5" dirty="0">
                <a:latin typeface="Times New Roman"/>
                <a:cs typeface="Times New Roman"/>
              </a:rPr>
              <a:t>нс</a:t>
            </a:r>
            <a:r>
              <a:rPr sz="2000" b="1" spc="-10" dirty="0">
                <a:latin typeface="Times New Roman"/>
                <a:cs typeface="Times New Roman"/>
              </a:rPr>
              <a:t>п</a:t>
            </a:r>
            <a:r>
              <a:rPr sz="2000" b="1" dirty="0">
                <a:latin typeface="Times New Roman"/>
                <a:cs typeface="Times New Roman"/>
              </a:rPr>
              <a:t>о</a:t>
            </a:r>
            <a:r>
              <a:rPr sz="2000" b="1" spc="-20" dirty="0">
                <a:latin typeface="Times New Roman"/>
                <a:cs typeface="Times New Roman"/>
              </a:rPr>
              <a:t>р</a:t>
            </a:r>
            <a:r>
              <a:rPr sz="2000" b="1" spc="-40" dirty="0">
                <a:latin typeface="Times New Roman"/>
                <a:cs typeface="Times New Roman"/>
              </a:rPr>
              <a:t>т</a:t>
            </a:r>
            <a:r>
              <a:rPr sz="2000" b="1" spc="15" dirty="0">
                <a:latin typeface="Times New Roman"/>
                <a:cs typeface="Times New Roman"/>
              </a:rPr>
              <a:t>у</a:t>
            </a:r>
            <a:r>
              <a:rPr sz="2000" b="1" spc="-5" dirty="0">
                <a:latin typeface="Times New Roman"/>
                <a:cs typeface="Times New Roman"/>
              </a:rPr>
              <a:t>в</a:t>
            </a:r>
            <a:r>
              <a:rPr sz="2000" b="1" spc="-10" dirty="0">
                <a:latin typeface="Times New Roman"/>
                <a:cs typeface="Times New Roman"/>
              </a:rPr>
              <a:t>а</a:t>
            </a:r>
            <a:r>
              <a:rPr sz="2000" b="1" spc="-5" dirty="0">
                <a:latin typeface="Times New Roman"/>
                <a:cs typeface="Times New Roman"/>
              </a:rPr>
              <a:t>ння  </a:t>
            </a:r>
            <a:r>
              <a:rPr sz="2000" b="1" spc="-10" dirty="0">
                <a:latin typeface="Times New Roman"/>
                <a:cs typeface="Times New Roman"/>
              </a:rPr>
              <a:t>врожаю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19350" y="3493389"/>
            <a:ext cx="596646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latin typeface="Times New Roman"/>
                <a:cs typeface="Times New Roman"/>
              </a:rPr>
              <a:t>Види </a:t>
            </a:r>
            <a:r>
              <a:rPr sz="2000" b="1" dirty="0">
                <a:latin typeface="Times New Roman"/>
                <a:cs typeface="Times New Roman"/>
              </a:rPr>
              <a:t>і стан </a:t>
            </a:r>
            <a:r>
              <a:rPr sz="2000" b="1" spc="-5" dirty="0">
                <a:latin typeface="Times New Roman"/>
                <a:cs typeface="Times New Roman"/>
              </a:rPr>
              <a:t>транспортних </a:t>
            </a:r>
            <a:r>
              <a:rPr sz="2000" b="1" dirty="0">
                <a:latin typeface="Times New Roman"/>
                <a:cs typeface="Times New Roman"/>
              </a:rPr>
              <a:t>засобів. </a:t>
            </a:r>
            <a:r>
              <a:rPr sz="2000" b="1" spc="-5" dirty="0">
                <a:latin typeface="Times New Roman"/>
                <a:cs typeface="Times New Roman"/>
              </a:rPr>
              <a:t>Види </a:t>
            </a:r>
            <a:r>
              <a:rPr sz="2000" b="1" dirty="0">
                <a:latin typeface="Times New Roman"/>
                <a:cs typeface="Times New Roman"/>
              </a:rPr>
              <a:t>і стан тари. </a:t>
            </a:r>
            <a:r>
              <a:rPr sz="2000" b="1" spc="-484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Тривалість</a:t>
            </a:r>
            <a:r>
              <a:rPr sz="2000" b="1" spc="-5" dirty="0">
                <a:latin typeface="Times New Roman"/>
                <a:cs typeface="Times New Roman"/>
              </a:rPr>
              <a:t> транспортування.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Погодні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умови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739" y="4219194"/>
            <a:ext cx="11823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 err="1">
                <a:latin typeface="Times New Roman"/>
                <a:cs typeface="Times New Roman"/>
              </a:rPr>
              <a:t>Первин</a:t>
            </a:r>
            <a:r>
              <a:rPr sz="2000" b="1" spc="-10" dirty="0" err="1">
                <a:latin typeface="Times New Roman"/>
                <a:cs typeface="Times New Roman"/>
              </a:rPr>
              <a:t>н</a:t>
            </a:r>
            <a:r>
              <a:rPr sz="2000" b="1" dirty="0" err="1">
                <a:latin typeface="Times New Roman"/>
                <a:cs typeface="Times New Roman"/>
              </a:rPr>
              <a:t>а</a:t>
            </a:r>
            <a:r>
              <a:rPr sz="2000" b="1" dirty="0">
                <a:latin typeface="Times New Roman"/>
                <a:cs typeface="Times New Roman"/>
              </a:rPr>
              <a:t>  </a:t>
            </a:r>
            <a:r>
              <a:rPr sz="2000" b="1" spc="-5" dirty="0" err="1">
                <a:latin typeface="Times New Roman"/>
                <a:cs typeface="Times New Roman"/>
              </a:rPr>
              <a:t>обробка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419350" y="4219194"/>
            <a:ext cx="54438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Times New Roman"/>
                <a:cs typeface="Times New Roman"/>
              </a:rPr>
              <a:t>Своєчасність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обробки.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Види</a:t>
            </a:r>
            <a:r>
              <a:rPr sz="2000" b="1" dirty="0">
                <a:latin typeface="Times New Roman"/>
                <a:cs typeface="Times New Roman"/>
              </a:rPr>
              <a:t> і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способи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обробки. </a:t>
            </a:r>
            <a:r>
              <a:rPr sz="2000" b="1" spc="-484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Режими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роботи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машин.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Погодні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20" dirty="0">
                <a:latin typeface="Times New Roman"/>
                <a:cs typeface="Times New Roman"/>
              </a:rPr>
              <a:t>умови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739" y="4950967"/>
            <a:ext cx="12839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З</a:t>
            </a:r>
            <a:r>
              <a:rPr sz="2000" b="1" spc="-20" dirty="0">
                <a:latin typeface="Times New Roman"/>
                <a:cs typeface="Times New Roman"/>
              </a:rPr>
              <a:t>б</a:t>
            </a:r>
            <a:r>
              <a:rPr sz="2000" b="1" dirty="0">
                <a:latin typeface="Times New Roman"/>
                <a:cs typeface="Times New Roman"/>
              </a:rPr>
              <a:t>ерігання  </a:t>
            </a:r>
            <a:r>
              <a:rPr sz="2000" b="1" spc="-10" dirty="0">
                <a:latin typeface="Times New Roman"/>
                <a:cs typeface="Times New Roman"/>
              </a:rPr>
              <a:t>врожаю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19350" y="4950967"/>
            <a:ext cx="65214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2000" b="1" spc="-20" dirty="0" err="1">
                <a:latin typeface="Times New Roman"/>
                <a:cs typeface="Times New Roman"/>
              </a:rPr>
              <a:t>Підготовка</a:t>
            </a:r>
            <a:r>
              <a:rPr lang="ru-RU" sz="2000" b="1" spc="-20" dirty="0">
                <a:latin typeface="Times New Roman"/>
                <a:cs typeface="Times New Roman"/>
              </a:rPr>
              <a:t> </a:t>
            </a:r>
            <a:r>
              <a:rPr lang="ru-RU" sz="2000" b="1" spc="-5" dirty="0">
                <a:latin typeface="Times New Roman"/>
                <a:cs typeface="Times New Roman"/>
              </a:rPr>
              <a:t>до </a:t>
            </a:r>
            <a:r>
              <a:rPr lang="ru-RU" sz="2000" b="1" spc="-5" dirty="0" err="1">
                <a:latin typeface="Times New Roman"/>
                <a:cs typeface="Times New Roman"/>
              </a:rPr>
              <a:t>зберігання</a:t>
            </a:r>
            <a:r>
              <a:rPr lang="ru-RU" sz="2000" b="1" spc="-5" dirty="0">
                <a:latin typeface="Times New Roman"/>
                <a:cs typeface="Times New Roman"/>
              </a:rPr>
              <a:t>. </a:t>
            </a:r>
            <a:r>
              <a:rPr lang="ru-RU" sz="2000" b="1" dirty="0" err="1">
                <a:latin typeface="Times New Roman"/>
                <a:cs typeface="Times New Roman"/>
              </a:rPr>
              <a:t>Способи</a:t>
            </a:r>
            <a:r>
              <a:rPr lang="ru-RU" sz="2000" b="1" dirty="0">
                <a:latin typeface="Times New Roman"/>
                <a:cs typeface="Times New Roman"/>
              </a:rPr>
              <a:t> </a:t>
            </a:r>
            <a:r>
              <a:rPr lang="ru-RU" sz="2000" b="1" spc="-5" dirty="0" err="1">
                <a:latin typeface="Times New Roman"/>
                <a:cs typeface="Times New Roman"/>
              </a:rPr>
              <a:t>зберігання</a:t>
            </a:r>
            <a:r>
              <a:rPr lang="ru-RU" sz="2000" b="1" spc="-5" dirty="0">
                <a:latin typeface="Times New Roman"/>
                <a:cs typeface="Times New Roman"/>
              </a:rPr>
              <a:t>. </a:t>
            </a:r>
            <a:r>
              <a:rPr lang="ru-RU" sz="2000" b="1" spc="-20" dirty="0" err="1">
                <a:latin typeface="Times New Roman"/>
                <a:cs typeface="Times New Roman"/>
              </a:rPr>
              <a:t>Типи</a:t>
            </a:r>
            <a:r>
              <a:rPr lang="ru-RU" sz="2000" b="1" spc="-20" dirty="0">
                <a:latin typeface="Times New Roman"/>
                <a:cs typeface="Times New Roman"/>
              </a:rPr>
              <a:t> </a:t>
            </a:r>
            <a:r>
              <a:rPr lang="ru-RU" sz="2000" b="1" spc="-15" dirty="0">
                <a:latin typeface="Times New Roman"/>
                <a:cs typeface="Times New Roman"/>
              </a:rPr>
              <a:t> </a:t>
            </a:r>
            <a:r>
              <a:rPr lang="ru-RU" sz="2000" b="1" spc="-15" dirty="0" err="1">
                <a:latin typeface="Times New Roman"/>
                <a:cs typeface="Times New Roman"/>
              </a:rPr>
              <a:t>сховищ.Режими</a:t>
            </a:r>
            <a:r>
              <a:rPr lang="ru-RU" sz="2000" b="1" spc="-45" dirty="0">
                <a:latin typeface="Times New Roman"/>
                <a:cs typeface="Times New Roman"/>
              </a:rPr>
              <a:t> </a:t>
            </a:r>
            <a:r>
              <a:rPr lang="ru-RU" sz="2000" b="1" spc="-5" dirty="0" err="1">
                <a:latin typeface="Times New Roman"/>
                <a:cs typeface="Times New Roman"/>
              </a:rPr>
              <a:t>зберігання</a:t>
            </a:r>
            <a:r>
              <a:rPr lang="ru-RU" sz="2000" b="1" spc="-5" dirty="0">
                <a:latin typeface="Times New Roman"/>
                <a:cs typeface="Times New Roman"/>
              </a:rPr>
              <a:t>.</a:t>
            </a:r>
            <a:r>
              <a:rPr lang="ru-RU" sz="2000" b="1" spc="-20" dirty="0">
                <a:latin typeface="Times New Roman"/>
                <a:cs typeface="Times New Roman"/>
              </a:rPr>
              <a:t> </a:t>
            </a:r>
            <a:r>
              <a:rPr lang="ru-RU" sz="2000" b="1" spc="-15" dirty="0">
                <a:latin typeface="Times New Roman"/>
                <a:cs typeface="Times New Roman"/>
              </a:rPr>
              <a:t>Контроль</a:t>
            </a:r>
            <a:r>
              <a:rPr lang="ru-RU" sz="2000" b="1" spc="5" dirty="0">
                <a:latin typeface="Times New Roman"/>
                <a:cs typeface="Times New Roman"/>
              </a:rPr>
              <a:t> </a:t>
            </a:r>
            <a:r>
              <a:rPr lang="ru-RU" sz="2000" b="1" spc="-5" dirty="0" err="1">
                <a:latin typeface="Times New Roman"/>
                <a:cs typeface="Times New Roman"/>
              </a:rPr>
              <a:t>під</a:t>
            </a:r>
            <a:r>
              <a:rPr lang="ru-RU" sz="2000" b="1" spc="5" dirty="0">
                <a:latin typeface="Times New Roman"/>
                <a:cs typeface="Times New Roman"/>
              </a:rPr>
              <a:t> </a:t>
            </a:r>
            <a:r>
              <a:rPr lang="ru-RU" sz="2000" b="1" dirty="0">
                <a:latin typeface="Times New Roman"/>
                <a:cs typeface="Times New Roman"/>
              </a:rPr>
              <a:t>час</a:t>
            </a:r>
            <a:r>
              <a:rPr lang="ru-RU" sz="2000" b="1" spc="5" dirty="0">
                <a:latin typeface="Times New Roman"/>
                <a:cs typeface="Times New Roman"/>
              </a:rPr>
              <a:t> </a:t>
            </a:r>
            <a:r>
              <a:rPr lang="ru-RU" sz="2000" b="1" spc="-5" dirty="0" err="1">
                <a:latin typeface="Times New Roman"/>
                <a:cs typeface="Times New Roman"/>
              </a:rPr>
              <a:t>зберігання</a:t>
            </a:r>
            <a:endParaRPr lang="ru-RU" sz="2000" dirty="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739" y="5684621"/>
            <a:ext cx="15900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Times New Roman"/>
                <a:cs typeface="Times New Roman"/>
              </a:rPr>
              <a:t>Переробка</a:t>
            </a:r>
            <a:r>
              <a:rPr sz="2000" b="1" spc="-10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на </a:t>
            </a:r>
            <a:r>
              <a:rPr sz="2000" b="1" spc="-484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підприємстві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19350" y="5684621"/>
            <a:ext cx="625094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Times New Roman"/>
                <a:cs typeface="Times New Roman"/>
              </a:rPr>
              <a:t>Рецептура.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Апаратура.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Режим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b="1" spc="-10" dirty="0">
                <a:latin typeface="Times New Roman"/>
                <a:cs typeface="Times New Roman"/>
              </a:rPr>
              <a:t>технологічного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процесу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739" y="6410350"/>
            <a:ext cx="169163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Times New Roman"/>
                <a:cs typeface="Times New Roman"/>
              </a:rPr>
              <a:t>На</a:t>
            </a:r>
            <a:r>
              <a:rPr sz="2000" b="1" spc="-4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всіх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етапах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19350" y="6410350"/>
            <a:ext cx="23698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Times New Roman"/>
                <a:cs typeface="Times New Roman"/>
              </a:rPr>
              <a:t>Кваліфікація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кадрів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4" name="object 4"/>
            <p:cNvSpPr/>
            <p:nvPr/>
          </p:nvSpPr>
          <p:spPr>
            <a:xfrm>
              <a:off x="0" y="1700783"/>
              <a:ext cx="4572000" cy="5157470"/>
            </a:xfrm>
            <a:custGeom>
              <a:avLst/>
              <a:gdLst/>
              <a:ahLst/>
              <a:cxnLst/>
              <a:rect l="l" t="t" r="r" b="b"/>
              <a:pathLst>
                <a:path w="4572000" h="5157470">
                  <a:moveTo>
                    <a:pt x="0" y="5157215"/>
                  </a:moveTo>
                  <a:lnTo>
                    <a:pt x="4572000" y="5157215"/>
                  </a:lnTo>
                  <a:lnTo>
                    <a:pt x="4572000" y="0"/>
                  </a:lnTo>
                  <a:lnTo>
                    <a:pt x="0" y="0"/>
                  </a:lnTo>
                  <a:lnTo>
                    <a:pt x="0" y="5157215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1701164"/>
            </a:xfrm>
            <a:custGeom>
              <a:avLst/>
              <a:gdLst/>
              <a:ahLst/>
              <a:cxnLst/>
              <a:rect l="l" t="t" r="r" b="b"/>
              <a:pathLst>
                <a:path w="9144000" h="1701164">
                  <a:moveTo>
                    <a:pt x="9144000" y="0"/>
                  </a:moveTo>
                  <a:lnTo>
                    <a:pt x="0" y="0"/>
                  </a:lnTo>
                  <a:lnTo>
                    <a:pt x="0" y="1700784"/>
                  </a:lnTo>
                  <a:lnTo>
                    <a:pt x="9144000" y="1700784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8858" y="0"/>
            <a:ext cx="800608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1915">
              <a:lnSpc>
                <a:spcPct val="100000"/>
              </a:lnSpc>
              <a:spcBef>
                <a:spcPts val="95"/>
              </a:spcBef>
            </a:pPr>
            <a:r>
              <a:rPr i="1" spc="-5" dirty="0">
                <a:latin typeface="Arial"/>
                <a:cs typeface="Arial"/>
              </a:rPr>
              <a:t>Із </a:t>
            </a:r>
            <a:r>
              <a:rPr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переробкою </a:t>
            </a:r>
            <a:r>
              <a:rPr i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та </a:t>
            </a:r>
            <a:r>
              <a:rPr i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зберіганням </a:t>
            </a:r>
            <a:r>
              <a:rPr i="1" spc="-1100" dirty="0">
                <a:latin typeface="Arial"/>
                <a:cs typeface="Arial"/>
              </a:rPr>
              <a:t> </a:t>
            </a:r>
            <a:r>
              <a:rPr i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продукції</a:t>
            </a:r>
            <a:r>
              <a:rPr i="1" u="heavy" spc="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i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рослинництва</a:t>
            </a:r>
            <a:r>
              <a:rPr i="1" spc="35" dirty="0">
                <a:latin typeface="Arial"/>
                <a:cs typeface="Arial"/>
              </a:rPr>
              <a:t> </a:t>
            </a:r>
            <a:r>
              <a:rPr i="1" spc="-10" dirty="0">
                <a:latin typeface="Arial"/>
                <a:cs typeface="Arial"/>
              </a:rPr>
              <a:t>тісно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969" y="1036304"/>
            <a:ext cx="7505700" cy="548640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474470">
              <a:lnSpc>
                <a:spcPct val="100000"/>
              </a:lnSpc>
              <a:spcBef>
                <a:spcPts val="825"/>
              </a:spcBef>
            </a:pPr>
            <a:r>
              <a:rPr sz="4000" b="1" i="1" spc="-5" dirty="0">
                <a:latin typeface="Arial"/>
                <a:cs typeface="Arial"/>
              </a:rPr>
              <a:t>пов'язані</a:t>
            </a:r>
            <a:r>
              <a:rPr sz="4000" b="1" i="1" spc="-25" dirty="0">
                <a:latin typeface="Arial"/>
                <a:cs typeface="Arial"/>
              </a:rPr>
              <a:t> </a:t>
            </a:r>
            <a:r>
              <a:rPr sz="4000" b="1" i="1" spc="-5" dirty="0">
                <a:latin typeface="Arial"/>
                <a:cs typeface="Arial"/>
              </a:rPr>
              <a:t>такі</a:t>
            </a:r>
            <a:r>
              <a:rPr sz="4000" b="1" i="1" spc="-25" dirty="0">
                <a:latin typeface="Arial"/>
                <a:cs typeface="Arial"/>
              </a:rPr>
              <a:t> </a:t>
            </a:r>
            <a:r>
              <a:rPr sz="4000" b="1" i="1" spc="-15" dirty="0">
                <a:latin typeface="Arial"/>
                <a:cs typeface="Arial"/>
              </a:rPr>
              <a:t>науки,</a:t>
            </a:r>
            <a:r>
              <a:rPr sz="4000" b="1" i="1" spc="-25" dirty="0">
                <a:latin typeface="Arial"/>
                <a:cs typeface="Arial"/>
              </a:rPr>
              <a:t> </a:t>
            </a:r>
            <a:r>
              <a:rPr sz="4000" b="1" i="1" spc="-5" dirty="0">
                <a:latin typeface="Arial"/>
                <a:cs typeface="Arial"/>
              </a:rPr>
              <a:t>як</a:t>
            </a:r>
            <a:endParaRPr sz="4000" dirty="0">
              <a:latin typeface="Arial"/>
              <a:cs typeface="Arial"/>
            </a:endParaRPr>
          </a:p>
          <a:p>
            <a:pPr marL="450215" marR="3550285" algn="ctr">
              <a:lnSpc>
                <a:spcPct val="100000"/>
              </a:lnSpc>
              <a:spcBef>
                <a:spcPts val="505"/>
              </a:spcBef>
            </a:pPr>
            <a:r>
              <a:rPr sz="2800" b="1" spc="-5" dirty="0">
                <a:latin typeface="Arial"/>
                <a:cs typeface="Arial"/>
              </a:rPr>
              <a:t>біохімія, фізіологія, </a:t>
            </a:r>
            <a:r>
              <a:rPr sz="2800" b="1" spc="-77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рослинництво, 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землеробство, 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агрохімія, </a:t>
            </a:r>
            <a:r>
              <a:rPr sz="2800" b="1" spc="-5" dirty="0">
                <a:latin typeface="Arial"/>
                <a:cs typeface="Arial"/>
              </a:rPr>
              <a:t> плодівництво,</a:t>
            </a:r>
            <a:endParaRPr sz="2800" dirty="0">
              <a:latin typeface="Arial"/>
              <a:cs typeface="Arial"/>
            </a:endParaRPr>
          </a:p>
          <a:p>
            <a:pPr marL="427355" marR="3528060" algn="ctr">
              <a:lnSpc>
                <a:spcPct val="100000"/>
              </a:lnSpc>
              <a:spcBef>
                <a:spcPts val="5"/>
              </a:spcBef>
            </a:pPr>
            <a:r>
              <a:rPr sz="2800" b="1" spc="-5" dirty="0">
                <a:latin typeface="Arial"/>
                <a:cs typeface="Arial"/>
              </a:rPr>
              <a:t>овочівництво, 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корм</a:t>
            </a:r>
            <a:r>
              <a:rPr sz="2800" b="1" spc="-20" dirty="0">
                <a:latin typeface="Arial"/>
                <a:cs typeface="Arial"/>
              </a:rPr>
              <a:t>о</a:t>
            </a:r>
            <a:r>
              <a:rPr sz="2800" b="1" spc="-5" dirty="0">
                <a:latin typeface="Arial"/>
                <a:cs typeface="Arial"/>
              </a:rPr>
              <a:t>виробни</a:t>
            </a:r>
            <a:r>
              <a:rPr sz="2800" b="1" spc="5" dirty="0">
                <a:latin typeface="Arial"/>
                <a:cs typeface="Arial"/>
              </a:rPr>
              <a:t>ц</a:t>
            </a:r>
            <a:r>
              <a:rPr sz="2800" b="1" spc="-5" dirty="0">
                <a:latin typeface="Arial"/>
                <a:cs typeface="Arial"/>
              </a:rPr>
              <a:t>тв</a:t>
            </a:r>
            <a:r>
              <a:rPr sz="2800" b="1" spc="10" dirty="0">
                <a:latin typeface="Arial"/>
                <a:cs typeface="Arial"/>
              </a:rPr>
              <a:t>о</a:t>
            </a:r>
            <a:r>
              <a:rPr sz="2800" b="1" spc="-5" dirty="0">
                <a:latin typeface="Arial"/>
                <a:cs typeface="Arial"/>
              </a:rPr>
              <a:t>,</a:t>
            </a:r>
            <a:endParaRPr sz="2800" dirty="0">
              <a:latin typeface="Arial"/>
              <a:cs typeface="Arial"/>
            </a:endParaRPr>
          </a:p>
          <a:p>
            <a:pPr marL="12700" marR="3115310" algn="ctr">
              <a:lnSpc>
                <a:spcPct val="100000"/>
              </a:lnSpc>
            </a:pPr>
            <a:r>
              <a:rPr sz="2800" b="1" spc="-5" dirty="0">
                <a:latin typeface="Arial"/>
                <a:cs typeface="Arial"/>
              </a:rPr>
              <a:t>селекція </a:t>
            </a:r>
            <a:r>
              <a:rPr sz="2800" b="1" spc="-30" dirty="0">
                <a:latin typeface="Arial"/>
                <a:cs typeface="Arial"/>
              </a:rPr>
              <a:t>та</a:t>
            </a:r>
            <a:r>
              <a:rPr sz="2800" b="1" spc="3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насінництво, </a:t>
            </a:r>
            <a:r>
              <a:rPr sz="2800" b="1" spc="-76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мікробіологія,</a:t>
            </a:r>
            <a:endParaRPr sz="2800" dirty="0">
              <a:latin typeface="Arial"/>
              <a:cs typeface="Arial"/>
            </a:endParaRPr>
          </a:p>
          <a:p>
            <a:pPr marR="3102610" algn="ctr">
              <a:lnSpc>
                <a:spcPct val="100000"/>
              </a:lnSpc>
            </a:pPr>
            <a:r>
              <a:rPr sz="2800" b="1" spc="-10" dirty="0">
                <a:latin typeface="Arial"/>
                <a:cs typeface="Arial"/>
              </a:rPr>
              <a:t>ентомологія,</a:t>
            </a:r>
            <a:endParaRPr sz="2800" dirty="0">
              <a:latin typeface="Arial"/>
              <a:cs typeface="Arial"/>
            </a:endParaRPr>
          </a:p>
          <a:p>
            <a:pPr marR="3101975" algn="ctr">
              <a:lnSpc>
                <a:spcPct val="100000"/>
              </a:lnSpc>
            </a:pPr>
            <a:r>
              <a:rPr sz="2800" b="1" spc="-10" dirty="0">
                <a:latin typeface="Arial"/>
                <a:cs typeface="Arial"/>
              </a:rPr>
              <a:t>фітопатологія,</a:t>
            </a:r>
            <a:r>
              <a:rPr sz="2800" b="1" spc="4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екологія.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6444" y="2491739"/>
            <a:ext cx="3631692" cy="315620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573" y="163448"/>
            <a:ext cx="8454390" cy="3013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005" marR="38100" algn="ctr">
              <a:lnSpc>
                <a:spcPct val="100000"/>
              </a:lnSpc>
              <a:spcBef>
                <a:spcPts val="95"/>
              </a:spcBef>
            </a:pPr>
            <a:r>
              <a:rPr sz="2800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</a:rPr>
              <a:t>Об'єктами</a:t>
            </a:r>
            <a:r>
              <a:rPr sz="2800" spc="30" dirty="0">
                <a:solidFill>
                  <a:srgbClr val="FF0000"/>
                </a:solidFill>
              </a:rPr>
              <a:t> </a:t>
            </a:r>
            <a:r>
              <a:rPr sz="2800" spc="-5" dirty="0"/>
              <a:t>зберігання</a:t>
            </a:r>
            <a:r>
              <a:rPr sz="2800" spc="-15" dirty="0"/>
              <a:t> </a:t>
            </a:r>
            <a:r>
              <a:rPr sz="2800" spc="-30" dirty="0"/>
              <a:t>та</a:t>
            </a:r>
            <a:r>
              <a:rPr sz="2800" spc="50" dirty="0"/>
              <a:t> </a:t>
            </a:r>
            <a:r>
              <a:rPr sz="2800" spc="-5" dirty="0"/>
              <a:t>переробки</a:t>
            </a:r>
            <a:r>
              <a:rPr sz="2800" spc="25" dirty="0"/>
              <a:t> </a:t>
            </a:r>
            <a:r>
              <a:rPr sz="2800" spc="-5" dirty="0"/>
              <a:t>як</a:t>
            </a:r>
            <a:r>
              <a:rPr sz="2800" spc="-15" dirty="0"/>
              <a:t> </a:t>
            </a:r>
            <a:r>
              <a:rPr sz="2800" spc="-10" dirty="0"/>
              <a:t>наукової </a:t>
            </a:r>
            <a:r>
              <a:rPr sz="2800" spc="-765" dirty="0"/>
              <a:t> </a:t>
            </a:r>
            <a:r>
              <a:rPr sz="2800" spc="-5" dirty="0"/>
              <a:t>дисципліни</a:t>
            </a:r>
            <a:r>
              <a:rPr sz="2800" spc="10" dirty="0"/>
              <a:t> </a:t>
            </a:r>
            <a:r>
              <a:rPr sz="2800" spc="-5" dirty="0"/>
              <a:t>є зерно</a:t>
            </a:r>
            <a:r>
              <a:rPr sz="2800" spc="5" dirty="0"/>
              <a:t> </a:t>
            </a:r>
            <a:r>
              <a:rPr sz="2800" spc="-5" dirty="0"/>
              <a:t>і</a:t>
            </a:r>
            <a:r>
              <a:rPr sz="2800" dirty="0"/>
              <a:t> </a:t>
            </a:r>
            <a:r>
              <a:rPr sz="2800" spc="-5" dirty="0"/>
              <a:t>насіння </a:t>
            </a:r>
            <a:r>
              <a:rPr sz="2800" spc="-10" dirty="0"/>
              <a:t>злакових, </a:t>
            </a:r>
            <a:r>
              <a:rPr sz="2800" spc="-5" dirty="0"/>
              <a:t> </a:t>
            </a:r>
            <a:r>
              <a:rPr sz="2800" spc="-10" dirty="0"/>
              <a:t>зернобобових</a:t>
            </a:r>
            <a:r>
              <a:rPr sz="2800" spc="35" dirty="0"/>
              <a:t> </a:t>
            </a:r>
            <a:r>
              <a:rPr sz="2800" spc="-30" dirty="0"/>
              <a:t>та</a:t>
            </a:r>
            <a:r>
              <a:rPr sz="2800" spc="50" dirty="0"/>
              <a:t> </a:t>
            </a:r>
            <a:r>
              <a:rPr sz="2800" spc="-5" dirty="0"/>
              <a:t>олійних</a:t>
            </a:r>
            <a:r>
              <a:rPr sz="2800" spc="25" dirty="0"/>
              <a:t> </a:t>
            </a:r>
            <a:r>
              <a:rPr sz="2800" spc="-15" dirty="0"/>
              <a:t>культур,</a:t>
            </a:r>
            <a:r>
              <a:rPr sz="2800" spc="50" dirty="0"/>
              <a:t> </a:t>
            </a:r>
            <a:r>
              <a:rPr sz="2800" spc="-15" dirty="0"/>
              <a:t>бульби </a:t>
            </a:r>
            <a:r>
              <a:rPr sz="2800" spc="-10" dirty="0"/>
              <a:t> картоплі,</a:t>
            </a:r>
            <a:r>
              <a:rPr sz="2800" spc="45" dirty="0"/>
              <a:t> </a:t>
            </a:r>
            <a:r>
              <a:rPr sz="2800" spc="-5" dirty="0"/>
              <a:t>овочі,</a:t>
            </a:r>
            <a:r>
              <a:rPr sz="2800" spc="30" dirty="0"/>
              <a:t> </a:t>
            </a:r>
            <a:r>
              <a:rPr sz="2800" spc="-5" dirty="0"/>
              <a:t>плоди</a:t>
            </a:r>
            <a:r>
              <a:rPr sz="2800" dirty="0"/>
              <a:t> </a:t>
            </a:r>
            <a:r>
              <a:rPr sz="2800" spc="-25" dirty="0"/>
              <a:t>та</a:t>
            </a:r>
            <a:r>
              <a:rPr sz="2800" spc="55" dirty="0"/>
              <a:t> </a:t>
            </a:r>
            <a:r>
              <a:rPr sz="2800" spc="-10" dirty="0"/>
              <a:t>ягоди,</a:t>
            </a:r>
            <a:r>
              <a:rPr sz="2800" spc="20" dirty="0"/>
              <a:t> </a:t>
            </a:r>
            <a:r>
              <a:rPr sz="2800" spc="-5" dirty="0"/>
              <a:t>коренеплоди, </a:t>
            </a:r>
            <a:r>
              <a:rPr sz="2800" dirty="0"/>
              <a:t> </a:t>
            </a:r>
            <a:r>
              <a:rPr sz="2800" spc="-10" dirty="0"/>
              <a:t>ефіроолійні,</a:t>
            </a:r>
            <a:r>
              <a:rPr sz="2800" spc="10" dirty="0"/>
              <a:t> </a:t>
            </a:r>
            <a:r>
              <a:rPr sz="2800" spc="-10" dirty="0"/>
              <a:t>кормові</a:t>
            </a:r>
            <a:r>
              <a:rPr sz="2800" spc="25" dirty="0"/>
              <a:t> </a:t>
            </a:r>
            <a:r>
              <a:rPr sz="2800" spc="-30" dirty="0"/>
              <a:t>та</a:t>
            </a:r>
            <a:r>
              <a:rPr sz="2800" spc="60" dirty="0"/>
              <a:t> </a:t>
            </a:r>
            <a:r>
              <a:rPr sz="2800" spc="-5" dirty="0"/>
              <a:t>прядивні</a:t>
            </a:r>
            <a:r>
              <a:rPr sz="2800" spc="15" dirty="0"/>
              <a:t> </a:t>
            </a:r>
            <a:r>
              <a:rPr sz="2800" spc="-10" dirty="0"/>
              <a:t>культури,</a:t>
            </a:r>
            <a:endParaRPr sz="2800" dirty="0"/>
          </a:p>
          <a:p>
            <a:pPr marL="12700" marR="5080" algn="ctr">
              <a:lnSpc>
                <a:spcPct val="100000"/>
              </a:lnSpc>
              <a:spcBef>
                <a:spcPts val="5"/>
              </a:spcBef>
            </a:pPr>
            <a:r>
              <a:rPr sz="2800" spc="-5" dirty="0"/>
              <a:t>цукровий</a:t>
            </a:r>
            <a:r>
              <a:rPr sz="2800" spc="55" dirty="0"/>
              <a:t> </a:t>
            </a:r>
            <a:r>
              <a:rPr sz="2800" spc="-10" dirty="0"/>
              <a:t>буряк,</a:t>
            </a:r>
            <a:r>
              <a:rPr sz="2800" spc="35" dirty="0"/>
              <a:t> </a:t>
            </a:r>
            <a:r>
              <a:rPr sz="2800" spc="-5" dirty="0"/>
              <a:t>хміль,</a:t>
            </a:r>
            <a:r>
              <a:rPr sz="2800" dirty="0"/>
              <a:t> </a:t>
            </a:r>
            <a:r>
              <a:rPr sz="2800" spc="-10" dirty="0"/>
              <a:t>тютюн,</a:t>
            </a:r>
            <a:r>
              <a:rPr sz="2800" spc="35" dirty="0"/>
              <a:t> </a:t>
            </a:r>
            <a:r>
              <a:rPr sz="2800" spc="-5" dirty="0"/>
              <a:t>махорка</a:t>
            </a:r>
            <a:r>
              <a:rPr sz="2800" spc="35" dirty="0"/>
              <a:t> </a:t>
            </a:r>
            <a:r>
              <a:rPr sz="2800" spc="-30" dirty="0"/>
              <a:t>та</a:t>
            </a:r>
            <a:r>
              <a:rPr sz="2800" spc="65" dirty="0"/>
              <a:t> </a:t>
            </a:r>
            <a:r>
              <a:rPr sz="2800" spc="-5" dirty="0"/>
              <a:t>інша </a:t>
            </a:r>
            <a:r>
              <a:rPr sz="2800" spc="-765" dirty="0"/>
              <a:t> </a:t>
            </a:r>
            <a:r>
              <a:rPr sz="2800" spc="-10" dirty="0"/>
              <a:t>сировина</a:t>
            </a:r>
            <a:r>
              <a:rPr sz="2800" spc="35" dirty="0"/>
              <a:t> </a:t>
            </a:r>
            <a:r>
              <a:rPr sz="2800" spc="-5" dirty="0"/>
              <a:t>рослинного</a:t>
            </a:r>
            <a:r>
              <a:rPr sz="2800" spc="25" dirty="0"/>
              <a:t> </a:t>
            </a:r>
            <a:r>
              <a:rPr sz="2800" spc="-5" dirty="0"/>
              <a:t>походження.</a:t>
            </a:r>
            <a:endParaRPr sz="2800" dirty="0"/>
          </a:p>
        </p:txBody>
      </p:sp>
      <p:grpSp>
        <p:nvGrpSpPr>
          <p:cNvPr id="4" name="object 4"/>
          <p:cNvGrpSpPr/>
          <p:nvPr/>
        </p:nvGrpSpPr>
        <p:grpSpPr>
          <a:xfrm>
            <a:off x="0" y="3212591"/>
            <a:ext cx="9144000" cy="3645535"/>
            <a:chOff x="0" y="3212591"/>
            <a:chExt cx="9144000" cy="36455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7700" y="3212591"/>
              <a:ext cx="4686300" cy="36454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212591"/>
              <a:ext cx="4636008" cy="36454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209800"/>
            <a:ext cx="7162800" cy="46482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0685" y="0"/>
            <a:ext cx="8936990" cy="30130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0" tIns="12065" rIns="0" bIns="0" rtlCol="0">
            <a:spAutoFit/>
          </a:bodyPr>
          <a:lstStyle/>
          <a:p>
            <a:pPr marL="12065" marR="5080" indent="1905" algn="ctr">
              <a:lnSpc>
                <a:spcPct val="100000"/>
              </a:lnSpc>
              <a:spcBef>
                <a:spcPts val="95"/>
              </a:spcBef>
            </a:pPr>
            <a:r>
              <a:rPr sz="2800" b="1" u="heavy" spc="-5" dirty="0">
                <a:solidFill>
                  <a:srgbClr val="7030A0"/>
                </a:solidFill>
                <a:uFill>
                  <a:solidFill>
                    <a:srgbClr val="00FF00"/>
                  </a:solidFill>
                </a:uFill>
                <a:latin typeface="Arial"/>
                <a:cs typeface="Arial"/>
              </a:rPr>
              <a:t>Основна</a:t>
            </a:r>
            <a:r>
              <a:rPr sz="2800" b="1" u="heavy" spc="10" dirty="0">
                <a:solidFill>
                  <a:srgbClr val="7030A0"/>
                </a:solidFill>
                <a:uFill>
                  <a:solidFill>
                    <a:srgbClr val="00FF00"/>
                  </a:solidFill>
                </a:uFill>
                <a:latin typeface="Arial"/>
                <a:cs typeface="Arial"/>
              </a:rPr>
              <a:t> </a:t>
            </a:r>
            <a:r>
              <a:rPr sz="2800" b="1" u="heavy" spc="-15" dirty="0">
                <a:solidFill>
                  <a:srgbClr val="7030A0"/>
                </a:solidFill>
                <a:uFill>
                  <a:solidFill>
                    <a:srgbClr val="00FF00"/>
                  </a:solidFill>
                </a:uFill>
                <a:latin typeface="Arial"/>
                <a:cs typeface="Arial"/>
              </a:rPr>
              <a:t>мета</a:t>
            </a:r>
            <a:r>
              <a:rPr sz="2800" b="1" spc="5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зберігання</a:t>
            </a:r>
            <a:r>
              <a:rPr sz="2800" b="1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7030A0"/>
                </a:solidFill>
                <a:latin typeface="Arial"/>
                <a:cs typeface="Arial"/>
              </a:rPr>
              <a:t>та</a:t>
            </a:r>
            <a:r>
              <a:rPr sz="2800" b="1" spc="5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переробки</a:t>
            </a:r>
            <a:r>
              <a:rPr sz="2800" b="1" spc="1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продукції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рослинництва</a:t>
            </a:r>
            <a:r>
              <a:rPr sz="2800" b="1" spc="5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як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науки</a:t>
            </a:r>
            <a:r>
              <a:rPr sz="2800" b="1" spc="6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–</a:t>
            </a:r>
            <a:r>
              <a:rPr sz="2800" b="1" spc="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розробка</a:t>
            </a:r>
            <a:r>
              <a:rPr sz="2800" b="1" spc="2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теоретичних</a:t>
            </a:r>
            <a:r>
              <a:rPr sz="2800" b="1" spc="6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і </a:t>
            </a:r>
            <a:r>
              <a:rPr sz="2800" b="1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практичних</a:t>
            </a:r>
            <a:r>
              <a:rPr sz="2800" b="1" spc="4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основ</a:t>
            </a:r>
            <a:r>
              <a:rPr sz="2800" b="1" spc="1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режимів</a:t>
            </a:r>
            <a:r>
              <a:rPr sz="2800" b="1" spc="3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7030A0"/>
                </a:solidFill>
                <a:latin typeface="Arial"/>
                <a:cs typeface="Arial"/>
              </a:rPr>
              <a:t>та</a:t>
            </a:r>
            <a:r>
              <a:rPr sz="2800" b="1" spc="5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способів</a:t>
            </a:r>
            <a:r>
              <a:rPr sz="2800" b="1" spc="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зберігання </a:t>
            </a:r>
            <a:r>
              <a:rPr sz="2800" b="1" spc="-76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і переробки</a:t>
            </a:r>
            <a:r>
              <a:rPr sz="2800" b="1" spc="1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продукції</a:t>
            </a:r>
            <a:r>
              <a:rPr sz="2800" b="1" spc="4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з мінімальними</a:t>
            </a:r>
            <a:endParaRPr sz="2800" dirty="0">
              <a:solidFill>
                <a:srgbClr val="7030A0"/>
              </a:solidFill>
              <a:latin typeface="Arial"/>
              <a:cs typeface="Arial"/>
            </a:endParaRPr>
          </a:p>
          <a:p>
            <a:pPr marL="269875" marR="259715" algn="ctr">
              <a:lnSpc>
                <a:spcPct val="100000"/>
              </a:lnSpc>
            </a:pP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матеріальними</a:t>
            </a:r>
            <a:r>
              <a:rPr sz="2800" b="1" spc="5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7030A0"/>
                </a:solidFill>
                <a:latin typeface="Arial"/>
                <a:cs typeface="Arial"/>
              </a:rPr>
              <a:t>та</a:t>
            </a:r>
            <a:r>
              <a:rPr sz="2800" b="1" spc="4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енергетичними</a:t>
            </a:r>
            <a:r>
              <a:rPr sz="2800" b="1" spc="4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затратами</a:t>
            </a:r>
            <a:r>
              <a:rPr sz="2800" b="1" spc="5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на </a:t>
            </a:r>
            <a:r>
              <a:rPr sz="2800" b="1" spc="-76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одиницю</a:t>
            </a:r>
            <a:r>
              <a:rPr sz="2800" b="1" spc="1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продукції</a:t>
            </a:r>
            <a:r>
              <a:rPr sz="2800" b="1" spc="4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зі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збереженням</a:t>
            </a:r>
            <a:r>
              <a:rPr sz="2800" b="1" spc="2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вихідної </a:t>
            </a:r>
            <a:r>
              <a:rPr sz="2800" b="1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якості.</a:t>
            </a:r>
            <a:endParaRPr sz="2800" dirty="0">
              <a:solidFill>
                <a:srgbClr val="7030A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4348" rIns="0" bIns="0" rtlCol="0">
            <a:spAutoFit/>
          </a:bodyPr>
          <a:lstStyle/>
          <a:p>
            <a:pPr marL="945515" marR="5080" indent="226695">
              <a:lnSpc>
                <a:spcPct val="100000"/>
              </a:lnSpc>
              <a:spcBef>
                <a:spcPts val="100"/>
              </a:spcBef>
            </a:pPr>
            <a:r>
              <a:rPr sz="4800" spc="-5" dirty="0">
                <a:solidFill>
                  <a:srgbClr val="1B0AEB"/>
                </a:solidFill>
              </a:rPr>
              <a:t>3. </a:t>
            </a:r>
            <a:r>
              <a:rPr sz="4800" dirty="0">
                <a:solidFill>
                  <a:srgbClr val="1B0AEB"/>
                </a:solidFill>
              </a:rPr>
              <a:t>ІСТОРІЯ </a:t>
            </a:r>
            <a:r>
              <a:rPr sz="4800" spc="-5" dirty="0">
                <a:solidFill>
                  <a:srgbClr val="1B0AEB"/>
                </a:solidFill>
              </a:rPr>
              <a:t>РОЗВИТКУ </a:t>
            </a:r>
            <a:r>
              <a:rPr sz="4800" dirty="0">
                <a:solidFill>
                  <a:srgbClr val="1B0AEB"/>
                </a:solidFill>
              </a:rPr>
              <a:t> ГАЛУЗІ,</a:t>
            </a:r>
            <a:r>
              <a:rPr sz="4800" spc="-25" dirty="0">
                <a:solidFill>
                  <a:srgbClr val="1B0AEB"/>
                </a:solidFill>
              </a:rPr>
              <a:t> </a:t>
            </a:r>
            <a:r>
              <a:rPr sz="4800" spc="-5" dirty="0">
                <a:solidFill>
                  <a:srgbClr val="1B0AEB"/>
                </a:solidFill>
              </a:rPr>
              <a:t>КУРСУ</a:t>
            </a:r>
            <a:r>
              <a:rPr sz="4800" spc="-30" dirty="0">
                <a:solidFill>
                  <a:srgbClr val="1B0AEB"/>
                </a:solidFill>
              </a:rPr>
              <a:t> </a:t>
            </a:r>
            <a:r>
              <a:rPr sz="4800" dirty="0">
                <a:solidFill>
                  <a:srgbClr val="1B0AEB"/>
                </a:solidFill>
              </a:rPr>
              <a:t>І</a:t>
            </a:r>
            <a:r>
              <a:rPr sz="4800" spc="-20" dirty="0">
                <a:solidFill>
                  <a:srgbClr val="1B0AEB"/>
                </a:solidFill>
              </a:rPr>
              <a:t> </a:t>
            </a:r>
            <a:r>
              <a:rPr sz="4800" spc="-5" dirty="0">
                <a:solidFill>
                  <a:srgbClr val="1B0AEB"/>
                </a:solidFill>
              </a:rPr>
              <a:t>НАУКИ</a:t>
            </a:r>
            <a:endParaRPr sz="4800" dirty="0"/>
          </a:p>
        </p:txBody>
      </p:sp>
      <p:pic>
        <p:nvPicPr>
          <p:cNvPr id="2050" name="Picture 2" descr="Цьогоріч аграрії зібрали 83,8 млн т рослинницької продукції, — Мінекономіки  — АГРОПОЛІ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76424"/>
            <a:ext cx="7443787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" y="-10512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1044" y="263728"/>
            <a:ext cx="46145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60930" algn="l"/>
              </a:tabLst>
            </a:pPr>
            <a:r>
              <a:rPr sz="5400" dirty="0">
                <a:solidFill>
                  <a:srgbClr val="FF0000"/>
                </a:solidFill>
              </a:rPr>
              <a:t>ПЛАН	ЛЕКЦІЇ</a:t>
            </a:r>
            <a:endParaRPr sz="5400" dirty="0"/>
          </a:p>
        </p:txBody>
      </p:sp>
      <p:sp>
        <p:nvSpPr>
          <p:cNvPr id="4" name="object 4"/>
          <p:cNvSpPr txBox="1"/>
          <p:nvPr/>
        </p:nvSpPr>
        <p:spPr>
          <a:xfrm>
            <a:off x="304800" y="1143000"/>
            <a:ext cx="6857999" cy="5757217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065" marR="1185545">
              <a:lnSpc>
                <a:spcPts val="4150"/>
              </a:lnSpc>
              <a:spcBef>
                <a:spcPts val="370"/>
              </a:spcBef>
              <a:buClr>
                <a:srgbClr val="FF6600"/>
              </a:buClr>
              <a:buSzPct val="117857"/>
              <a:tabLst>
                <a:tab pos="477520" algn="l"/>
              </a:tabLst>
            </a:pPr>
            <a:r>
              <a:rPr lang="uk-UA" sz="2800" b="1" spc="-10" dirty="0">
                <a:solidFill>
                  <a:srgbClr val="7030A0"/>
                </a:solidFill>
                <a:latin typeface="Arial"/>
                <a:cs typeface="Arial"/>
              </a:rPr>
              <a:t>1. З</a:t>
            </a:r>
            <a:r>
              <a:rPr sz="2800" b="1" spc="-10" dirty="0" err="1">
                <a:solidFill>
                  <a:srgbClr val="7030A0"/>
                </a:solidFill>
                <a:latin typeface="Arial"/>
                <a:cs typeface="Arial"/>
              </a:rPr>
              <a:t>берігання</a:t>
            </a:r>
            <a:r>
              <a:rPr sz="2800" b="1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7030A0"/>
                </a:solidFill>
                <a:latin typeface="Arial"/>
                <a:cs typeface="Arial"/>
              </a:rPr>
              <a:t>та</a:t>
            </a:r>
            <a:r>
              <a:rPr sz="2800" b="1" spc="4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переробки </a:t>
            </a:r>
            <a:r>
              <a:rPr sz="2800" b="1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продукції</a:t>
            </a:r>
            <a:r>
              <a:rPr sz="2800" b="1" spc="3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рослинництва,</a:t>
            </a:r>
            <a:r>
              <a:rPr sz="2800" b="1" spc="3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як</a:t>
            </a:r>
            <a:endParaRPr sz="2800" dirty="0">
              <a:solidFill>
                <a:srgbClr val="7030A0"/>
              </a:solidFill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  <a:spcBef>
                <a:spcPts val="405"/>
              </a:spcBef>
            </a:pP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галузь</a:t>
            </a:r>
            <a:r>
              <a:rPr sz="2800" b="1" spc="4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народного</a:t>
            </a:r>
            <a:r>
              <a:rPr sz="2800" b="1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господарства.</a:t>
            </a:r>
            <a:endParaRPr sz="2800" dirty="0">
              <a:solidFill>
                <a:srgbClr val="7030A0"/>
              </a:solidFill>
              <a:latin typeface="Arial"/>
              <a:cs typeface="Arial"/>
            </a:endParaRPr>
          </a:p>
          <a:p>
            <a:pPr marL="405765" marR="5080" indent="-393700">
              <a:lnSpc>
                <a:spcPct val="120000"/>
              </a:lnSpc>
              <a:buAutoNum type="arabicPeriod" startAt="2"/>
              <a:tabLst>
                <a:tab pos="407670" algn="l"/>
              </a:tabLst>
            </a:pP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Зберігання </a:t>
            </a:r>
            <a:r>
              <a:rPr sz="2800" b="1" spc="-25" dirty="0">
                <a:solidFill>
                  <a:srgbClr val="7030A0"/>
                </a:solidFill>
                <a:latin typeface="Arial"/>
                <a:cs typeface="Arial"/>
              </a:rPr>
              <a:t>та</a:t>
            </a:r>
            <a:r>
              <a:rPr sz="2800" b="1" spc="72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переробка </a:t>
            </a:r>
            <a:r>
              <a:rPr sz="2800" b="1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продукції</a:t>
            </a:r>
            <a:r>
              <a:rPr sz="2800" b="1" spc="4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рослинництва,</a:t>
            </a:r>
            <a:r>
              <a:rPr sz="2800" b="1" spc="4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як</a:t>
            </a:r>
            <a:r>
              <a:rPr sz="2800" b="1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наука.</a:t>
            </a:r>
            <a:endParaRPr sz="2800" dirty="0">
              <a:solidFill>
                <a:srgbClr val="7030A0"/>
              </a:solidFill>
              <a:latin typeface="Arial"/>
              <a:cs typeface="Arial"/>
            </a:endParaRPr>
          </a:p>
          <a:p>
            <a:pPr marL="405765" marR="627380" indent="-393700">
              <a:lnSpc>
                <a:spcPts val="4029"/>
              </a:lnSpc>
              <a:spcBef>
                <a:spcPts val="250"/>
              </a:spcBef>
              <a:buAutoNum type="arabicPeriod" startAt="2"/>
              <a:tabLst>
                <a:tab pos="408305" algn="l"/>
              </a:tabLst>
            </a:pP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Історія</a:t>
            </a:r>
            <a:r>
              <a:rPr sz="2800" b="1" spc="5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розвитку</a:t>
            </a:r>
            <a:r>
              <a:rPr sz="2800" b="1" spc="3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галузі,</a:t>
            </a:r>
            <a:r>
              <a:rPr sz="2800" b="1" spc="1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курсу</a:t>
            </a:r>
            <a:r>
              <a:rPr sz="2800" b="1" spc="3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і </a:t>
            </a:r>
            <a:r>
              <a:rPr sz="2800" b="1" spc="-76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науки.</a:t>
            </a:r>
            <a:endParaRPr sz="2800" dirty="0">
              <a:solidFill>
                <a:srgbClr val="7030A0"/>
              </a:solidFill>
              <a:latin typeface="Arial"/>
              <a:cs typeface="Arial"/>
            </a:endParaRPr>
          </a:p>
          <a:p>
            <a:pPr marL="405765" marR="930910" indent="-393700">
              <a:lnSpc>
                <a:spcPts val="4029"/>
              </a:lnSpc>
              <a:buAutoNum type="arabicPeriod" startAt="2"/>
              <a:tabLst>
                <a:tab pos="407670" algn="l"/>
              </a:tabLst>
            </a:pP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Наукові</a:t>
            </a:r>
            <a:r>
              <a:rPr sz="2800" b="1" spc="3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30" dirty="0">
                <a:solidFill>
                  <a:srgbClr val="7030A0"/>
                </a:solidFill>
                <a:latin typeface="Arial"/>
                <a:cs typeface="Arial"/>
              </a:rPr>
              <a:t>та</a:t>
            </a:r>
            <a:r>
              <a:rPr sz="2800" b="1" spc="4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методичні</a:t>
            </a:r>
            <a:r>
              <a:rPr sz="2800" b="1" spc="4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основи </a:t>
            </a:r>
            <a:r>
              <a:rPr sz="2800" b="1" spc="-76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 err="1">
                <a:solidFill>
                  <a:srgbClr val="7030A0"/>
                </a:solidFill>
                <a:latin typeface="Arial"/>
                <a:cs typeface="Arial"/>
              </a:rPr>
              <a:t>курсу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.</a:t>
            </a:r>
            <a:endParaRPr lang="uk-UA" sz="2800" b="1" spc="-10" dirty="0">
              <a:solidFill>
                <a:srgbClr val="7030A0"/>
              </a:solidFill>
              <a:latin typeface="Arial"/>
              <a:cs typeface="Arial"/>
            </a:endParaRPr>
          </a:p>
          <a:p>
            <a:pPr marL="405765" marR="930910" indent="-393700">
              <a:lnSpc>
                <a:spcPts val="4029"/>
              </a:lnSpc>
              <a:buAutoNum type="arabicPeriod" startAt="2"/>
              <a:tabLst>
                <a:tab pos="407670" algn="l"/>
              </a:tabLst>
            </a:pPr>
            <a:r>
              <a:rPr lang="ru-RU" sz="2800" b="1" dirty="0" err="1">
                <a:solidFill>
                  <a:srgbClr val="7030A0"/>
                </a:solidFill>
              </a:rPr>
              <a:t>Енергетична</a:t>
            </a:r>
            <a:r>
              <a:rPr lang="ru-RU" sz="2800" b="1" dirty="0">
                <a:solidFill>
                  <a:srgbClr val="7030A0"/>
                </a:solidFill>
              </a:rPr>
              <a:t> </a:t>
            </a:r>
            <a:r>
              <a:rPr lang="ru-RU" sz="2800" b="1" dirty="0" err="1">
                <a:solidFill>
                  <a:srgbClr val="7030A0"/>
                </a:solidFill>
              </a:rPr>
              <a:t>цінність</a:t>
            </a:r>
            <a:r>
              <a:rPr lang="ru-RU" sz="2800" b="1" dirty="0">
                <a:solidFill>
                  <a:srgbClr val="7030A0"/>
                </a:solidFill>
              </a:rPr>
              <a:t> </a:t>
            </a:r>
            <a:r>
              <a:rPr lang="ru-RU" sz="2800" b="1" dirty="0" err="1">
                <a:solidFill>
                  <a:srgbClr val="7030A0"/>
                </a:solidFill>
              </a:rPr>
              <a:t>продуктів</a:t>
            </a:r>
            <a:r>
              <a:rPr lang="ru-RU" sz="2800" b="1" dirty="0">
                <a:solidFill>
                  <a:srgbClr val="7030A0"/>
                </a:solidFill>
              </a:rPr>
              <a:t> </a:t>
            </a:r>
            <a:r>
              <a:rPr lang="ru-RU" sz="2800" b="1" dirty="0" err="1">
                <a:solidFill>
                  <a:srgbClr val="7030A0"/>
                </a:solidFill>
              </a:rPr>
              <a:t>зернових</a:t>
            </a:r>
            <a:r>
              <a:rPr lang="ru-RU" sz="2800" b="1" dirty="0">
                <a:solidFill>
                  <a:srgbClr val="7030A0"/>
                </a:solidFill>
              </a:rPr>
              <a:t> культур</a:t>
            </a:r>
            <a:endParaRPr sz="2800" dirty="0">
              <a:solidFill>
                <a:srgbClr val="7030A0"/>
              </a:solidFill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00215" y="765046"/>
            <a:ext cx="2843784" cy="609295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637" y="115011"/>
            <a:ext cx="8947785" cy="66109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80340" marR="172720" algn="ctr">
              <a:lnSpc>
                <a:spcPct val="100000"/>
              </a:lnSpc>
              <a:spcBef>
                <a:spcPts val="100"/>
              </a:spcBef>
            </a:pPr>
            <a:r>
              <a:rPr sz="2700" b="1" spc="-10" dirty="0">
                <a:latin typeface="Arial"/>
                <a:cs typeface="Arial"/>
              </a:rPr>
              <a:t>Місткість</a:t>
            </a:r>
            <a:r>
              <a:rPr sz="2700" b="1" spc="50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зерносховищ </a:t>
            </a:r>
            <a:r>
              <a:rPr sz="2700" b="1" dirty="0">
                <a:latin typeface="Arial"/>
                <a:cs typeface="Arial"/>
              </a:rPr>
              <a:t>на</a:t>
            </a:r>
            <a:r>
              <a:rPr sz="2700" b="1" spc="-5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початок</a:t>
            </a:r>
            <a:r>
              <a:rPr sz="2700" b="1" spc="2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XX</a:t>
            </a:r>
            <a:r>
              <a:rPr sz="2700" b="1" spc="-5" dirty="0">
                <a:latin typeface="Arial"/>
                <a:cs typeface="Arial"/>
              </a:rPr>
              <a:t> </a:t>
            </a:r>
            <a:r>
              <a:rPr sz="2700" b="1" spc="-20" dirty="0">
                <a:latin typeface="Arial"/>
                <a:cs typeface="Arial"/>
              </a:rPr>
              <a:t>ст.</a:t>
            </a:r>
            <a:r>
              <a:rPr sz="2700" b="1" spc="3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в</a:t>
            </a:r>
            <a:r>
              <a:rPr sz="2700" b="1" spc="-5" dirty="0">
                <a:latin typeface="Arial"/>
                <a:cs typeface="Arial"/>
              </a:rPr>
              <a:t> Україні </a:t>
            </a:r>
            <a:r>
              <a:rPr sz="2700" b="1" spc="-735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становила</a:t>
            </a:r>
            <a:r>
              <a:rPr sz="2700" b="1" spc="4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близько</a:t>
            </a:r>
            <a:r>
              <a:rPr sz="2700" b="1" spc="-2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4</a:t>
            </a:r>
            <a:r>
              <a:rPr sz="2700" b="1" spc="-2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млн</a:t>
            </a:r>
            <a:r>
              <a:rPr sz="2700" b="1" spc="-5" dirty="0">
                <a:latin typeface="Arial"/>
                <a:cs typeface="Arial"/>
              </a:rPr>
              <a:t> </a:t>
            </a:r>
            <a:r>
              <a:rPr sz="2700" b="1" spc="-20" dirty="0">
                <a:latin typeface="Arial"/>
                <a:cs typeface="Arial"/>
              </a:rPr>
              <a:t>т,</a:t>
            </a:r>
            <a:r>
              <a:rPr sz="2700" b="1" spc="25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–</a:t>
            </a:r>
            <a:r>
              <a:rPr sz="2700" b="1" spc="5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у</a:t>
            </a:r>
            <a:r>
              <a:rPr sz="2700" b="1" spc="-20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тому</a:t>
            </a:r>
            <a:r>
              <a:rPr sz="2700" b="1" spc="3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числі </a:t>
            </a:r>
            <a:r>
              <a:rPr sz="2700" b="1" spc="5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елеваторна</a:t>
            </a:r>
            <a:r>
              <a:rPr sz="2700" b="1" spc="5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–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до</a:t>
            </a:r>
            <a:r>
              <a:rPr sz="2700" b="1" spc="-5" dirty="0">
                <a:latin typeface="Arial"/>
                <a:cs typeface="Arial"/>
              </a:rPr>
              <a:t> 0,5</a:t>
            </a:r>
            <a:r>
              <a:rPr sz="2700" b="1" spc="-1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млн</a:t>
            </a:r>
            <a:r>
              <a:rPr sz="2700" b="1" spc="-20" dirty="0">
                <a:latin typeface="Arial"/>
                <a:cs typeface="Arial"/>
              </a:rPr>
              <a:t> т.</a:t>
            </a:r>
            <a:r>
              <a:rPr sz="2700" b="1" spc="35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З</a:t>
            </a:r>
            <a:r>
              <a:rPr sz="2700" b="1" spc="-10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1924</a:t>
            </a:r>
            <a:r>
              <a:rPr sz="2700" b="1" spc="-10" dirty="0">
                <a:latin typeface="Arial"/>
                <a:cs typeface="Arial"/>
              </a:rPr>
              <a:t> р.</a:t>
            </a:r>
            <a:r>
              <a:rPr sz="2700" b="1" dirty="0">
                <a:latin typeface="Arial"/>
                <a:cs typeface="Arial"/>
              </a:rPr>
              <a:t> почалося</a:t>
            </a:r>
            <a:endParaRPr sz="2700" dirty="0">
              <a:latin typeface="Arial"/>
              <a:cs typeface="Arial"/>
            </a:endParaRPr>
          </a:p>
          <a:p>
            <a:pPr marL="131445" marR="125730" indent="1270" algn="ctr">
              <a:lnSpc>
                <a:spcPct val="100000"/>
              </a:lnSpc>
              <a:spcBef>
                <a:spcPts val="5"/>
              </a:spcBef>
            </a:pPr>
            <a:r>
              <a:rPr sz="2700" b="1" spc="-10" dirty="0">
                <a:latin typeface="Arial"/>
                <a:cs typeface="Arial"/>
              </a:rPr>
              <a:t>будівництво</a:t>
            </a:r>
            <a:r>
              <a:rPr sz="2700" b="1" spc="45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елеваторів,</a:t>
            </a:r>
            <a:r>
              <a:rPr sz="2700" b="1" spc="40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зерносховищ,</a:t>
            </a:r>
            <a:r>
              <a:rPr sz="2700" b="1" spc="20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місткість </a:t>
            </a:r>
            <a:r>
              <a:rPr sz="2700" b="1" spc="-5" dirty="0">
                <a:latin typeface="Arial"/>
                <a:cs typeface="Arial"/>
              </a:rPr>
              <a:t> яких</a:t>
            </a:r>
            <a:r>
              <a:rPr sz="2700" b="1" spc="-1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до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1932</a:t>
            </a:r>
            <a:r>
              <a:rPr sz="2700" b="1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р.</a:t>
            </a:r>
            <a:r>
              <a:rPr sz="2700" b="1" spc="5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збільшилась</a:t>
            </a:r>
            <a:r>
              <a:rPr sz="2700" b="1" spc="-30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учетверо,</a:t>
            </a:r>
            <a:r>
              <a:rPr sz="2700" b="1" spc="55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а</a:t>
            </a:r>
            <a:r>
              <a:rPr sz="2700" b="1" spc="-5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до</a:t>
            </a:r>
            <a:r>
              <a:rPr sz="2700" b="1" spc="-20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1941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р.</a:t>
            </a:r>
            <a:endParaRPr sz="2700" dirty="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</a:pPr>
            <a:r>
              <a:rPr sz="2700" b="1" dirty="0">
                <a:latin typeface="Arial"/>
                <a:cs typeface="Arial"/>
              </a:rPr>
              <a:t>–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ще </a:t>
            </a:r>
            <a:r>
              <a:rPr sz="2700" b="1" spc="-10" dirty="0">
                <a:latin typeface="Arial"/>
                <a:cs typeface="Arial"/>
              </a:rPr>
              <a:t>втричі.</a:t>
            </a:r>
            <a:r>
              <a:rPr sz="2700" b="1" spc="25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За роки</a:t>
            </a:r>
            <a:r>
              <a:rPr sz="2700" b="1" spc="5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війни в</a:t>
            </a:r>
            <a:r>
              <a:rPr sz="2700" b="1" spc="-5" dirty="0">
                <a:latin typeface="Arial"/>
                <a:cs typeface="Arial"/>
              </a:rPr>
              <a:t> Україні</a:t>
            </a:r>
            <a:r>
              <a:rPr sz="2700" b="1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зруйновано</a:t>
            </a:r>
            <a:endParaRPr sz="2700" dirty="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</a:pPr>
            <a:r>
              <a:rPr sz="2700" b="1" dirty="0">
                <a:latin typeface="Arial"/>
                <a:cs typeface="Arial"/>
              </a:rPr>
              <a:t>близько </a:t>
            </a:r>
            <a:r>
              <a:rPr sz="2700" b="1" spc="-5" dirty="0">
                <a:latin typeface="Arial"/>
                <a:cs typeface="Arial"/>
              </a:rPr>
              <a:t>половини зерносховищ, які </a:t>
            </a:r>
            <a:r>
              <a:rPr sz="2700" b="1" dirty="0">
                <a:latin typeface="Arial"/>
                <a:cs typeface="Arial"/>
              </a:rPr>
              <a:t>до </a:t>
            </a:r>
            <a:r>
              <a:rPr sz="2700" b="1" spc="-5" dirty="0">
                <a:latin typeface="Arial"/>
                <a:cs typeface="Arial"/>
              </a:rPr>
              <a:t>1955 </a:t>
            </a:r>
            <a:r>
              <a:rPr sz="2700" b="1" dirty="0">
                <a:latin typeface="Arial"/>
                <a:cs typeface="Arial"/>
              </a:rPr>
              <a:t>р. </a:t>
            </a:r>
            <a:r>
              <a:rPr sz="2700" b="1" spc="-10" dirty="0">
                <a:latin typeface="Arial"/>
                <a:cs typeface="Arial"/>
              </a:rPr>
              <a:t>були </a:t>
            </a:r>
            <a:r>
              <a:rPr sz="2700" b="1" spc="-740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відбудовані.</a:t>
            </a:r>
            <a:r>
              <a:rPr sz="2700" b="1" spc="1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У</a:t>
            </a:r>
            <a:r>
              <a:rPr sz="2700" b="1" spc="-10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1971…1975 рр.</a:t>
            </a:r>
            <a:r>
              <a:rPr sz="2700" b="1" spc="1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почали</a:t>
            </a:r>
            <a:endParaRPr sz="2700" dirty="0">
              <a:latin typeface="Arial"/>
              <a:cs typeface="Arial"/>
            </a:endParaRPr>
          </a:p>
          <a:p>
            <a:pPr marL="192405" marR="120014" indent="-64135" algn="just">
              <a:lnSpc>
                <a:spcPct val="100000"/>
              </a:lnSpc>
              <a:spcBef>
                <a:spcPts val="5"/>
              </a:spcBef>
            </a:pPr>
            <a:r>
              <a:rPr sz="2700" b="1" spc="-10" dirty="0">
                <a:latin typeface="Arial"/>
                <a:cs typeface="Arial"/>
              </a:rPr>
              <a:t>використовувати </a:t>
            </a:r>
            <a:r>
              <a:rPr sz="2700" b="1" spc="-5" dirty="0">
                <a:latin typeface="Arial"/>
                <a:cs typeface="Arial"/>
              </a:rPr>
              <a:t>нове </a:t>
            </a:r>
            <a:r>
              <a:rPr sz="2700" b="1" dirty="0">
                <a:latin typeface="Arial"/>
                <a:cs typeface="Arial"/>
              </a:rPr>
              <a:t>обладнання – </a:t>
            </a:r>
            <a:r>
              <a:rPr sz="2700" b="1" spc="-5" dirty="0">
                <a:latin typeface="Arial"/>
                <a:cs typeface="Arial"/>
              </a:rPr>
              <a:t>великовагові </a:t>
            </a:r>
            <a:r>
              <a:rPr sz="2700" b="1" spc="-740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автомобілерозвантажувачі, ваги, зернові жолоби, </a:t>
            </a:r>
            <a:r>
              <a:rPr sz="2700" b="1" spc="-740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стаціонарні</a:t>
            </a:r>
            <a:r>
              <a:rPr sz="2700" b="1" spc="20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механізовані</a:t>
            </a:r>
            <a:r>
              <a:rPr sz="2700" b="1" spc="-10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засоби</a:t>
            </a:r>
            <a:r>
              <a:rPr sz="2700" b="1" spc="-20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завантаження</a:t>
            </a:r>
            <a:r>
              <a:rPr sz="2700" b="1" spc="10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й</a:t>
            </a:r>
            <a:endParaRPr sz="2700" dirty="0">
              <a:latin typeface="Arial"/>
              <a:cs typeface="Arial"/>
            </a:endParaRPr>
          </a:p>
          <a:p>
            <a:pPr marL="230504" marR="223520" indent="1905" algn="ctr">
              <a:lnSpc>
                <a:spcPct val="100000"/>
              </a:lnSpc>
            </a:pPr>
            <a:r>
              <a:rPr sz="2700" b="1" spc="-10" dirty="0">
                <a:latin typeface="Arial"/>
                <a:cs typeface="Arial"/>
              </a:rPr>
              <a:t>розвантаження</a:t>
            </a:r>
            <a:r>
              <a:rPr sz="2700" b="1" spc="20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зерна,</a:t>
            </a:r>
            <a:r>
              <a:rPr sz="2700" b="1" spc="-20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високопродуктивну </a:t>
            </a:r>
            <a:r>
              <a:rPr sz="2700" b="1" spc="-5" dirty="0">
                <a:latin typeface="Arial"/>
                <a:cs typeface="Arial"/>
              </a:rPr>
              <a:t> пересувну</a:t>
            </a:r>
            <a:r>
              <a:rPr sz="2700" b="1" spc="-10" dirty="0">
                <a:latin typeface="Arial"/>
                <a:cs typeface="Arial"/>
              </a:rPr>
              <a:t> техніку,</a:t>
            </a:r>
            <a:r>
              <a:rPr sz="2700" b="1" spc="25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зерноочисні</a:t>
            </a:r>
            <a:r>
              <a:rPr sz="2700" b="1" spc="-15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машини,</a:t>
            </a:r>
            <a:r>
              <a:rPr sz="2700" b="1" spc="-20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лабора- </a:t>
            </a:r>
            <a:r>
              <a:rPr sz="2700" b="1" dirty="0">
                <a:latin typeface="Arial"/>
                <a:cs typeface="Arial"/>
              </a:rPr>
              <a:t> </a:t>
            </a:r>
            <a:r>
              <a:rPr sz="2700" b="1" spc="-15" dirty="0">
                <a:latin typeface="Arial"/>
                <a:cs typeface="Arial"/>
              </a:rPr>
              <a:t>торне</a:t>
            </a:r>
            <a:r>
              <a:rPr sz="2700" b="1" spc="25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обладнання.</a:t>
            </a:r>
            <a:r>
              <a:rPr sz="2700" b="1" spc="-40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Частка</a:t>
            </a:r>
            <a:r>
              <a:rPr sz="2700" b="1" spc="30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елеваторів</a:t>
            </a:r>
            <a:r>
              <a:rPr sz="2700" b="1" spc="35" dirty="0">
                <a:latin typeface="Arial"/>
                <a:cs typeface="Arial"/>
              </a:rPr>
              <a:t> </a:t>
            </a:r>
            <a:r>
              <a:rPr sz="2700" b="1" dirty="0">
                <a:latin typeface="Arial"/>
                <a:cs typeface="Arial"/>
              </a:rPr>
              <a:t>у</a:t>
            </a:r>
            <a:r>
              <a:rPr sz="2700" b="1" spc="-10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загальній </a:t>
            </a:r>
            <a:r>
              <a:rPr sz="2700" b="1" spc="-735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кількості</a:t>
            </a:r>
            <a:r>
              <a:rPr sz="2700" b="1" spc="30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сховищ</a:t>
            </a:r>
            <a:r>
              <a:rPr sz="2700" b="1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зросла</a:t>
            </a:r>
            <a:r>
              <a:rPr sz="2700" b="1" dirty="0">
                <a:latin typeface="Arial"/>
                <a:cs typeface="Arial"/>
              </a:rPr>
              <a:t> до </a:t>
            </a:r>
            <a:r>
              <a:rPr sz="2700" b="1" spc="-5" dirty="0">
                <a:latin typeface="Arial"/>
                <a:cs typeface="Arial"/>
              </a:rPr>
              <a:t>третини.</a:t>
            </a:r>
            <a:r>
              <a:rPr sz="2700" b="1" spc="55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За</a:t>
            </a:r>
            <a:r>
              <a:rPr sz="2700" b="1" dirty="0">
                <a:latin typeface="Arial"/>
                <a:cs typeface="Arial"/>
              </a:rPr>
              <a:t> </a:t>
            </a:r>
            <a:r>
              <a:rPr sz="2700" b="1" spc="-15" dirty="0">
                <a:latin typeface="Arial"/>
                <a:cs typeface="Arial"/>
              </a:rPr>
              <a:t>останні</a:t>
            </a:r>
            <a:endParaRPr sz="2700" dirty="0">
              <a:latin typeface="Arial"/>
              <a:cs typeface="Arial"/>
            </a:endParaRPr>
          </a:p>
          <a:p>
            <a:pPr marL="10160" algn="ctr">
              <a:lnSpc>
                <a:spcPct val="100000"/>
              </a:lnSpc>
              <a:spcBef>
                <a:spcPts val="5"/>
              </a:spcBef>
            </a:pPr>
            <a:r>
              <a:rPr sz="2700" b="1" dirty="0">
                <a:latin typeface="Arial"/>
                <a:cs typeface="Arial"/>
              </a:rPr>
              <a:t>роки</a:t>
            </a:r>
            <a:r>
              <a:rPr sz="2700" b="1" spc="15" dirty="0">
                <a:latin typeface="Arial"/>
                <a:cs typeface="Arial"/>
              </a:rPr>
              <a:t> </a:t>
            </a:r>
            <a:r>
              <a:rPr sz="2700" b="1" spc="-5" dirty="0">
                <a:latin typeface="Arial"/>
                <a:cs typeface="Arial"/>
              </a:rPr>
              <a:t>збудовано</a:t>
            </a:r>
            <a:r>
              <a:rPr sz="2700" b="1" spc="20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багато</a:t>
            </a:r>
            <a:r>
              <a:rPr sz="2700" b="1" spc="25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металевих</a:t>
            </a:r>
            <a:r>
              <a:rPr sz="2700" b="1" spc="70" dirty="0">
                <a:latin typeface="Arial"/>
                <a:cs typeface="Arial"/>
              </a:rPr>
              <a:t> </a:t>
            </a:r>
            <a:r>
              <a:rPr sz="2700" b="1" spc="-10" dirty="0">
                <a:latin typeface="Arial"/>
                <a:cs typeface="Arial"/>
              </a:rPr>
              <a:t>елеваторів.</a:t>
            </a:r>
            <a:endParaRPr sz="27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14630" y="95250"/>
            <a:ext cx="8714740" cy="67627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3400" b="1" spc="-5" dirty="0">
                <a:latin typeface="Arial"/>
                <a:cs typeface="Arial"/>
              </a:rPr>
              <a:t>Нині ДАК</a:t>
            </a:r>
            <a:r>
              <a:rPr sz="3400" b="1" spc="15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«Хліб</a:t>
            </a:r>
            <a:r>
              <a:rPr sz="3400" b="1" spc="-10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України»</a:t>
            </a:r>
            <a:r>
              <a:rPr sz="3400" b="1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має </a:t>
            </a:r>
            <a:r>
              <a:rPr sz="3400" b="1" dirty="0">
                <a:latin typeface="Arial"/>
                <a:cs typeface="Arial"/>
              </a:rPr>
              <a:t>потужності </a:t>
            </a:r>
            <a:r>
              <a:rPr sz="3400" b="1" spc="-930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для</a:t>
            </a:r>
            <a:r>
              <a:rPr sz="3400" b="1" spc="15" dirty="0">
                <a:latin typeface="Arial"/>
                <a:cs typeface="Arial"/>
              </a:rPr>
              <a:t> </a:t>
            </a:r>
            <a:r>
              <a:rPr sz="3400" b="1" spc="-10" dirty="0">
                <a:latin typeface="Arial"/>
                <a:cs typeface="Arial"/>
              </a:rPr>
              <a:t>зберігання</a:t>
            </a:r>
            <a:r>
              <a:rPr sz="3400" b="1" spc="15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30 млн</a:t>
            </a:r>
            <a:r>
              <a:rPr sz="3400" b="1" spc="10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т зерна, що</a:t>
            </a:r>
            <a:endParaRPr sz="3400" dirty="0">
              <a:latin typeface="Arial"/>
              <a:cs typeface="Arial"/>
            </a:endParaRPr>
          </a:p>
          <a:p>
            <a:pPr marL="48895" marR="42545" algn="ctr">
              <a:lnSpc>
                <a:spcPct val="100000"/>
              </a:lnSpc>
              <a:spcBef>
                <a:spcPts val="5"/>
              </a:spcBef>
            </a:pPr>
            <a:r>
              <a:rPr sz="3400" b="1" spc="-5" dirty="0">
                <a:latin typeface="Arial"/>
                <a:cs typeface="Arial"/>
              </a:rPr>
              <a:t>достатньо</a:t>
            </a:r>
            <a:r>
              <a:rPr sz="3400" b="1" spc="-15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для</a:t>
            </a:r>
            <a:r>
              <a:rPr sz="3400" b="1" spc="5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обслуговування врожаю </a:t>
            </a:r>
            <a:r>
              <a:rPr sz="3400" b="1" spc="-930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до 50</a:t>
            </a:r>
            <a:r>
              <a:rPr sz="3400" b="1" spc="5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млн</a:t>
            </a:r>
            <a:r>
              <a:rPr sz="3400" b="1" spc="5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т</a:t>
            </a:r>
            <a:r>
              <a:rPr sz="3400" b="1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зерна</a:t>
            </a:r>
            <a:r>
              <a:rPr sz="3400" b="1" spc="-20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за</a:t>
            </a:r>
            <a:r>
              <a:rPr sz="3400" b="1" spc="10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рік.</a:t>
            </a:r>
            <a:r>
              <a:rPr sz="3400" b="1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Сюди входять </a:t>
            </a:r>
            <a:r>
              <a:rPr sz="3400" b="1" dirty="0">
                <a:latin typeface="Arial"/>
                <a:cs typeface="Arial"/>
              </a:rPr>
              <a:t> </a:t>
            </a:r>
            <a:r>
              <a:rPr sz="3400" b="1" spc="-10" dirty="0">
                <a:latin typeface="Arial"/>
                <a:cs typeface="Arial"/>
              </a:rPr>
              <a:t>305 елеваторів,</a:t>
            </a:r>
            <a:r>
              <a:rPr sz="3400" b="1" spc="15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з яких</a:t>
            </a:r>
            <a:r>
              <a:rPr sz="3400" b="1" dirty="0">
                <a:latin typeface="Arial"/>
                <a:cs typeface="Arial"/>
              </a:rPr>
              <a:t> </a:t>
            </a:r>
            <a:r>
              <a:rPr sz="3400" b="1" spc="-10" dirty="0">
                <a:latin typeface="Arial"/>
                <a:cs typeface="Arial"/>
              </a:rPr>
              <a:t>173</a:t>
            </a:r>
            <a:r>
              <a:rPr sz="3400" b="1" spc="25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–</a:t>
            </a:r>
            <a:r>
              <a:rPr sz="3400" b="1" spc="10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для </a:t>
            </a:r>
            <a:r>
              <a:rPr sz="3400" b="1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приймання</a:t>
            </a:r>
            <a:r>
              <a:rPr sz="3400" b="1" spc="-10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зерна</a:t>
            </a:r>
            <a:r>
              <a:rPr sz="3400" b="1" spc="-10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і</a:t>
            </a:r>
            <a:r>
              <a:rPr sz="3400" b="1" dirty="0">
                <a:latin typeface="Arial"/>
                <a:cs typeface="Arial"/>
              </a:rPr>
              <a:t> </a:t>
            </a:r>
            <a:r>
              <a:rPr sz="3400" b="1" spc="-10" dirty="0">
                <a:latin typeface="Arial"/>
                <a:cs typeface="Arial"/>
              </a:rPr>
              <a:t>132</a:t>
            </a:r>
            <a:r>
              <a:rPr sz="3400" b="1" spc="15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–</a:t>
            </a:r>
            <a:r>
              <a:rPr sz="3400" b="1" spc="10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промислових.</a:t>
            </a:r>
            <a:endParaRPr sz="3400" dirty="0">
              <a:latin typeface="Arial"/>
              <a:cs typeface="Arial"/>
            </a:endParaRPr>
          </a:p>
          <a:p>
            <a:pPr marL="271780" marR="273050" algn="ctr">
              <a:lnSpc>
                <a:spcPct val="100000"/>
              </a:lnSpc>
            </a:pPr>
            <a:r>
              <a:rPr sz="3400" b="1" spc="-5" dirty="0">
                <a:latin typeface="Arial"/>
                <a:cs typeface="Arial"/>
              </a:rPr>
              <a:t>З них</a:t>
            </a:r>
            <a:r>
              <a:rPr sz="3400" b="1" spc="5" dirty="0">
                <a:latin typeface="Arial"/>
                <a:cs typeface="Arial"/>
              </a:rPr>
              <a:t> </a:t>
            </a:r>
            <a:r>
              <a:rPr sz="3400" b="1" spc="-10" dirty="0">
                <a:latin typeface="Arial"/>
                <a:cs typeface="Arial"/>
              </a:rPr>
              <a:t>24</a:t>
            </a:r>
            <a:r>
              <a:rPr sz="3400" b="1" dirty="0">
                <a:latin typeface="Arial"/>
                <a:cs typeface="Arial"/>
              </a:rPr>
              <a:t> </a:t>
            </a:r>
            <a:r>
              <a:rPr sz="3400" b="1" spc="-10" dirty="0">
                <a:latin typeface="Arial"/>
                <a:cs typeface="Arial"/>
              </a:rPr>
              <a:t>елеватори</a:t>
            </a:r>
            <a:r>
              <a:rPr sz="3400" b="1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мають</a:t>
            </a:r>
            <a:r>
              <a:rPr sz="3400" b="1" spc="5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потужність </a:t>
            </a:r>
            <a:r>
              <a:rPr sz="3400" b="1" spc="-930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понад</a:t>
            </a:r>
            <a:r>
              <a:rPr sz="3400" b="1" spc="-10" dirty="0">
                <a:latin typeface="Arial"/>
                <a:cs typeface="Arial"/>
              </a:rPr>
              <a:t> 100</a:t>
            </a:r>
            <a:r>
              <a:rPr sz="3400" b="1" spc="-5" dirty="0">
                <a:latin typeface="Arial"/>
                <a:cs typeface="Arial"/>
              </a:rPr>
              <a:t> </a:t>
            </a:r>
            <a:r>
              <a:rPr sz="3400" b="1" dirty="0">
                <a:latin typeface="Arial"/>
                <a:cs typeface="Arial"/>
              </a:rPr>
              <a:t>тис</a:t>
            </a:r>
            <a:r>
              <a:rPr sz="3400" b="1" spc="-5" dirty="0">
                <a:latin typeface="Arial"/>
                <a:cs typeface="Arial"/>
              </a:rPr>
              <a:t> т,</a:t>
            </a:r>
            <a:r>
              <a:rPr sz="3400" b="1" spc="5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54</a:t>
            </a:r>
            <a:r>
              <a:rPr sz="3400" b="1" spc="10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– понад</a:t>
            </a:r>
            <a:r>
              <a:rPr sz="3400" b="1" spc="10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50 тис т,</a:t>
            </a:r>
            <a:endParaRPr sz="34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400" b="1" spc="-5" dirty="0">
                <a:latin typeface="Arial"/>
                <a:cs typeface="Arial"/>
              </a:rPr>
              <a:t>решта –</a:t>
            </a:r>
            <a:r>
              <a:rPr sz="3400" b="1" spc="-10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від</a:t>
            </a:r>
            <a:r>
              <a:rPr sz="3400" b="1" spc="10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45</a:t>
            </a:r>
            <a:r>
              <a:rPr sz="3400" b="1" spc="-15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тис т і</a:t>
            </a:r>
            <a:r>
              <a:rPr sz="3400" b="1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менше.</a:t>
            </a:r>
            <a:endParaRPr sz="3400" dirty="0">
              <a:latin typeface="Arial"/>
              <a:cs typeface="Arial"/>
            </a:endParaRPr>
          </a:p>
          <a:p>
            <a:pPr marL="1346200" marR="80645" indent="-1264920">
              <a:lnSpc>
                <a:spcPct val="100000"/>
              </a:lnSpc>
            </a:pPr>
            <a:r>
              <a:rPr sz="3400" b="1" spc="-5" dirty="0">
                <a:latin typeface="Arial"/>
                <a:cs typeface="Arial"/>
              </a:rPr>
              <a:t>В</a:t>
            </a:r>
            <a:r>
              <a:rPr sz="3400" b="1" spc="-10" dirty="0">
                <a:latin typeface="Arial"/>
                <a:cs typeface="Arial"/>
              </a:rPr>
              <a:t> елеваторах</a:t>
            </a:r>
            <a:r>
              <a:rPr sz="3400" b="1" spc="5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розміщується</a:t>
            </a:r>
            <a:r>
              <a:rPr sz="3400" b="1" spc="5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понад 35</a:t>
            </a:r>
            <a:r>
              <a:rPr sz="3400" b="1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% </a:t>
            </a:r>
            <a:r>
              <a:rPr sz="3400" b="1" spc="-930" dirty="0">
                <a:latin typeface="Arial"/>
                <a:cs typeface="Arial"/>
              </a:rPr>
              <a:t> </a:t>
            </a:r>
            <a:r>
              <a:rPr sz="3400" b="1" spc="-10" dirty="0">
                <a:latin typeface="Arial"/>
                <a:cs typeface="Arial"/>
              </a:rPr>
              <a:t>зерна, </a:t>
            </a:r>
            <a:r>
              <a:rPr sz="3400" b="1" spc="-5" dirty="0">
                <a:latin typeface="Arial"/>
                <a:cs typeface="Arial"/>
              </a:rPr>
              <a:t>решта</a:t>
            </a:r>
            <a:r>
              <a:rPr sz="3400" b="1" spc="15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зберігається в </a:t>
            </a:r>
            <a:r>
              <a:rPr sz="3400" b="1" dirty="0">
                <a:latin typeface="Arial"/>
                <a:cs typeface="Arial"/>
              </a:rPr>
              <a:t> </a:t>
            </a:r>
            <a:r>
              <a:rPr sz="3400" b="1" spc="-10" dirty="0">
                <a:latin typeface="Arial"/>
                <a:cs typeface="Arial"/>
              </a:rPr>
              <a:t>зерносховищах,</a:t>
            </a:r>
            <a:r>
              <a:rPr sz="3400" b="1" spc="10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з яких 93</a:t>
            </a:r>
            <a:r>
              <a:rPr sz="3400" b="1" spc="-10" dirty="0">
                <a:latin typeface="Arial"/>
                <a:cs typeface="Arial"/>
              </a:rPr>
              <a:t> </a:t>
            </a:r>
            <a:r>
              <a:rPr sz="3400" b="1" spc="-5" dirty="0">
                <a:latin typeface="Arial"/>
                <a:cs typeface="Arial"/>
              </a:rPr>
              <a:t>%</a:t>
            </a:r>
            <a:endParaRPr sz="3400" dirty="0">
              <a:latin typeface="Arial"/>
              <a:cs typeface="Arial"/>
            </a:endParaRPr>
          </a:p>
          <a:p>
            <a:pPr marL="2902585">
              <a:lnSpc>
                <a:spcPct val="100000"/>
              </a:lnSpc>
              <a:spcBef>
                <a:spcPts val="5"/>
              </a:spcBef>
            </a:pPr>
            <a:r>
              <a:rPr sz="3400" b="1" spc="-10" dirty="0">
                <a:latin typeface="Arial"/>
                <a:cs typeface="Arial"/>
              </a:rPr>
              <a:t>механізовані.</a:t>
            </a:r>
            <a:endParaRPr sz="3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941" y="0"/>
            <a:ext cx="8658225" cy="3928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7145" marR="10160" indent="1905" algn="ctr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latin typeface="Arial"/>
                <a:cs typeface="Arial"/>
              </a:rPr>
              <a:t>На початок XXI </a:t>
            </a:r>
            <a:r>
              <a:rPr sz="3200" b="1" spc="-5" dirty="0">
                <a:latin typeface="Arial"/>
                <a:cs typeface="Arial"/>
              </a:rPr>
              <a:t>ст. середньорічна 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продуктивність усіх зернопереробних </a:t>
            </a:r>
            <a:r>
              <a:rPr sz="3200" b="1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підприємств</a:t>
            </a:r>
            <a:r>
              <a:rPr sz="3200" b="1" spc="-5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становила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7,2</a:t>
            </a:r>
            <a:r>
              <a:rPr sz="3200" b="1" spc="5" dirty="0">
                <a:latin typeface="Arial"/>
                <a:cs typeface="Arial"/>
              </a:rPr>
              <a:t> млн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т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борошна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та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800</a:t>
            </a:r>
            <a:r>
              <a:rPr sz="3200" b="1" dirty="0">
                <a:latin typeface="Arial"/>
                <a:cs typeface="Arial"/>
              </a:rPr>
              <a:t> тис</a:t>
            </a:r>
            <a:r>
              <a:rPr sz="3200" b="1" spc="-4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т </a:t>
            </a:r>
            <a:r>
              <a:rPr sz="3200" b="1" spc="-5" dirty="0">
                <a:latin typeface="Arial"/>
                <a:cs typeface="Arial"/>
              </a:rPr>
              <a:t>крупів.</a:t>
            </a:r>
            <a:r>
              <a:rPr sz="3200" b="1" spc="-3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В </a:t>
            </a:r>
            <a:r>
              <a:rPr sz="3200" b="1" spc="-5" dirty="0">
                <a:latin typeface="Arial"/>
                <a:cs typeface="Arial"/>
              </a:rPr>
              <a:t>Україні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195</a:t>
            </a:r>
            <a:endParaRPr sz="3200" dirty="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  <a:spcBef>
                <a:spcPts val="5"/>
              </a:spcBef>
            </a:pPr>
            <a:r>
              <a:rPr sz="3200" b="1" spc="-5" dirty="0">
                <a:latin typeface="Arial"/>
                <a:cs typeface="Arial"/>
              </a:rPr>
              <a:t>борошномельних</a:t>
            </a:r>
            <a:r>
              <a:rPr sz="3200" b="1" spc="-4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підприємств,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з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яких</a:t>
            </a:r>
            <a:r>
              <a:rPr sz="3200" b="1" spc="-2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30 </a:t>
            </a:r>
            <a:r>
              <a:rPr sz="3200" b="1" dirty="0">
                <a:latin typeface="Arial"/>
                <a:cs typeface="Arial"/>
              </a:rPr>
              <a:t>в </a:t>
            </a:r>
            <a:r>
              <a:rPr sz="3200" b="1" spc="-87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останні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роки</a:t>
            </a:r>
            <a:r>
              <a:rPr sz="3200" b="1" spc="-3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повністю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реконструйовано.</a:t>
            </a:r>
            <a:endParaRPr sz="3200" dirty="0">
              <a:latin typeface="Arial"/>
              <a:cs typeface="Arial"/>
            </a:endParaRPr>
          </a:p>
          <a:p>
            <a:pPr marL="22860" marR="19685" algn="ctr">
              <a:lnSpc>
                <a:spcPct val="100000"/>
              </a:lnSpc>
            </a:pPr>
            <a:r>
              <a:rPr sz="3200" b="1" dirty="0">
                <a:latin typeface="Arial"/>
                <a:cs typeface="Arial"/>
              </a:rPr>
              <a:t>Функціонує </a:t>
            </a:r>
            <a:r>
              <a:rPr sz="3200" b="1" spc="-5" dirty="0">
                <a:latin typeface="Arial"/>
                <a:cs typeface="Arial"/>
              </a:rPr>
              <a:t>багато міні-заводів загальною </a:t>
            </a:r>
            <a:r>
              <a:rPr sz="3200" b="1" spc="-880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потужністю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близько</a:t>
            </a:r>
            <a:r>
              <a:rPr sz="3200" b="1" spc="-4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2</a:t>
            </a:r>
            <a:r>
              <a:rPr sz="3200" b="1" spc="-5" dirty="0">
                <a:latin typeface="Arial"/>
                <a:cs typeface="Arial"/>
              </a:rPr>
              <a:t> </a:t>
            </a:r>
            <a:r>
              <a:rPr sz="3200" b="1" spc="5" dirty="0">
                <a:latin typeface="Arial"/>
                <a:cs typeface="Arial"/>
              </a:rPr>
              <a:t>млн</a:t>
            </a:r>
            <a:r>
              <a:rPr sz="3200" b="1" spc="-15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т</a:t>
            </a:r>
            <a:r>
              <a:rPr sz="3200" b="1" spc="-1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на</a:t>
            </a:r>
            <a:r>
              <a:rPr sz="3200" b="1" spc="-20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рік.</a:t>
            </a:r>
            <a:endParaRPr sz="3200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860291"/>
            <a:ext cx="4355592" cy="29977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3860291"/>
            <a:ext cx="4572000" cy="299770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432" rIns="0" bIns="0" rtlCol="0">
            <a:spAutoFit/>
          </a:bodyPr>
          <a:lstStyle/>
          <a:p>
            <a:pPr marL="2240915" marR="5080" indent="-2209165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1B0AEB"/>
                </a:solidFill>
              </a:rPr>
              <a:t>4. </a:t>
            </a:r>
            <a:r>
              <a:rPr sz="4400" spc="-5" dirty="0">
                <a:solidFill>
                  <a:srgbClr val="1B0AEB"/>
                </a:solidFill>
              </a:rPr>
              <a:t>НАУКОВІ </a:t>
            </a:r>
            <a:r>
              <a:rPr sz="4400" dirty="0">
                <a:solidFill>
                  <a:srgbClr val="1B0AEB"/>
                </a:solidFill>
              </a:rPr>
              <a:t>ТА МЕТОДОЛОГІЧНІ </a:t>
            </a:r>
            <a:r>
              <a:rPr sz="4400" spc="-1210" dirty="0">
                <a:solidFill>
                  <a:srgbClr val="1B0AEB"/>
                </a:solidFill>
              </a:rPr>
              <a:t> </a:t>
            </a:r>
            <a:r>
              <a:rPr sz="4400" dirty="0">
                <a:solidFill>
                  <a:srgbClr val="1B0AEB"/>
                </a:solidFill>
              </a:rPr>
              <a:t>ОСНОВИ</a:t>
            </a:r>
            <a:r>
              <a:rPr sz="4400" spc="-25" dirty="0">
                <a:solidFill>
                  <a:srgbClr val="1B0AEB"/>
                </a:solidFill>
              </a:rPr>
              <a:t> </a:t>
            </a:r>
            <a:r>
              <a:rPr sz="4400" spc="-5" dirty="0">
                <a:solidFill>
                  <a:srgbClr val="1B0AEB"/>
                </a:solidFill>
              </a:rPr>
              <a:t>КУРСУ</a:t>
            </a:r>
            <a:endParaRPr sz="440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453894"/>
            <a:ext cx="9144000" cy="540410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46453" y="0"/>
            <a:ext cx="7638415" cy="4321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800" b="1" i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Ґрунтовне</a:t>
            </a:r>
            <a:r>
              <a:rPr sz="2800" b="1" i="1" u="heavy" spc="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800" b="1" i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освоєння</a:t>
            </a:r>
            <a:r>
              <a:rPr sz="2800" b="1" i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800" b="1" i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дисципліни</a:t>
            </a:r>
            <a:endParaRPr sz="2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800" b="1" spc="-5" dirty="0">
                <a:latin typeface="Arial"/>
                <a:cs typeface="Arial"/>
              </a:rPr>
              <a:t>передбачає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вивчення</a:t>
            </a:r>
            <a:r>
              <a:rPr sz="2800" b="1" spc="1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теоретичного</a:t>
            </a:r>
            <a:endParaRPr sz="2800" dirty="0">
              <a:latin typeface="Arial"/>
              <a:cs typeface="Arial"/>
            </a:endParaRPr>
          </a:p>
          <a:p>
            <a:pPr marL="12065" marR="5080" indent="-3175" algn="ctr">
              <a:lnSpc>
                <a:spcPct val="100000"/>
              </a:lnSpc>
            </a:pPr>
            <a:r>
              <a:rPr sz="2800" b="1" spc="-5" dirty="0" err="1" smtClean="0">
                <a:latin typeface="Arial"/>
                <a:cs typeface="Arial"/>
              </a:rPr>
              <a:t>матеріалу</a:t>
            </a:r>
            <a:r>
              <a:rPr sz="2800" b="1" spc="-10" dirty="0" smtClean="0">
                <a:latin typeface="Arial"/>
                <a:cs typeface="Arial"/>
              </a:rPr>
              <a:t>.</a:t>
            </a:r>
            <a:r>
              <a:rPr sz="2800" b="1" spc="45" dirty="0" smtClean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Практика</a:t>
            </a:r>
            <a:r>
              <a:rPr sz="2800" b="1" spc="6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включає </a:t>
            </a:r>
            <a:r>
              <a:rPr sz="2800" b="1" spc="-76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участь</a:t>
            </a:r>
            <a:r>
              <a:rPr sz="2800" b="1" spc="5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в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організації</a:t>
            </a:r>
            <a:r>
              <a:rPr sz="2800" b="1" spc="10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технологічних</a:t>
            </a:r>
            <a:endParaRPr sz="2800" dirty="0">
              <a:latin typeface="Arial"/>
              <a:cs typeface="Arial"/>
            </a:endParaRPr>
          </a:p>
          <a:p>
            <a:pPr marL="661670" marR="654050" algn="ctr">
              <a:lnSpc>
                <a:spcPct val="100000"/>
              </a:lnSpc>
            </a:pPr>
            <a:r>
              <a:rPr sz="2800" b="1" spc="-5" dirty="0">
                <a:latin typeface="Arial"/>
                <a:cs typeface="Arial"/>
              </a:rPr>
              <a:t>процесів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післязбиральної</a:t>
            </a:r>
            <a:r>
              <a:rPr sz="2800" b="1" spc="-1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обробки, </a:t>
            </a:r>
            <a:r>
              <a:rPr sz="2800" b="1" spc="-76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зберігання</a:t>
            </a:r>
            <a:r>
              <a:rPr sz="2800" b="1" spc="-15" dirty="0">
                <a:latin typeface="Arial"/>
                <a:cs typeface="Arial"/>
              </a:rPr>
              <a:t> </a:t>
            </a:r>
            <a:r>
              <a:rPr sz="2800" b="1" spc="-30" dirty="0">
                <a:latin typeface="Arial"/>
                <a:cs typeface="Arial"/>
              </a:rPr>
              <a:t>та</a:t>
            </a:r>
            <a:r>
              <a:rPr sz="2800" b="1" spc="5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переробки</a:t>
            </a:r>
            <a:r>
              <a:rPr sz="2800" b="1" spc="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продукції 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рослинництва,</a:t>
            </a:r>
            <a:r>
              <a:rPr sz="2800" b="1" spc="4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виконанні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окремих</a:t>
            </a:r>
            <a:endParaRPr sz="2800" dirty="0">
              <a:latin typeface="Arial"/>
              <a:cs typeface="Arial"/>
            </a:endParaRPr>
          </a:p>
          <a:p>
            <a:pPr marL="82550" marR="76835" algn="ctr">
              <a:lnSpc>
                <a:spcPct val="100000"/>
              </a:lnSpc>
              <a:spcBef>
                <a:spcPts val="5"/>
              </a:spcBef>
            </a:pPr>
            <a:r>
              <a:rPr sz="2800" b="1" spc="-10" dirty="0">
                <a:latin typeface="Arial"/>
                <a:cs typeface="Arial"/>
              </a:rPr>
              <a:t>технологічних</a:t>
            </a:r>
            <a:r>
              <a:rPr sz="2800" b="1" spc="5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процесів</a:t>
            </a:r>
            <a:r>
              <a:rPr sz="2800" b="1" spc="1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на виробництві,</a:t>
            </a:r>
            <a:r>
              <a:rPr sz="2800" b="1" spc="3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в </a:t>
            </a:r>
            <a:r>
              <a:rPr sz="2800" b="1" spc="-76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лабораторії</a:t>
            </a:r>
            <a:r>
              <a:rPr sz="2800" b="1" spc="4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кафедри</a:t>
            </a:r>
            <a:r>
              <a:rPr sz="2800" b="1" spc="1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і</a:t>
            </a:r>
            <a:r>
              <a:rPr sz="2800" b="1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технохімічних </a:t>
            </a:r>
            <a:r>
              <a:rPr sz="2800" b="1" spc="-5" dirty="0">
                <a:latin typeface="Arial"/>
                <a:cs typeface="Arial"/>
              </a:rPr>
              <a:t> </a:t>
            </a:r>
            <a:r>
              <a:rPr sz="2800" b="1" spc="-10" dirty="0">
                <a:latin typeface="Arial"/>
                <a:cs typeface="Arial"/>
              </a:rPr>
              <a:t>лабораторіях</a:t>
            </a:r>
            <a:r>
              <a:rPr sz="2800" b="1" spc="5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переробних</a:t>
            </a:r>
            <a:r>
              <a:rPr sz="2800" b="1" spc="1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підприємств.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953000"/>
            <a:ext cx="3505200" cy="190499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08204" y="765048"/>
            <a:ext cx="1781810" cy="2333625"/>
            <a:chOff x="108204" y="765048"/>
            <a:chExt cx="1781810" cy="233362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04" y="893064"/>
              <a:ext cx="1335024" cy="20010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676" y="1969008"/>
              <a:ext cx="1053084" cy="11292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3252" y="2065020"/>
              <a:ext cx="883920" cy="9418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259" y="1893633"/>
              <a:ext cx="1255966" cy="112534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60120" y="932688"/>
              <a:ext cx="55244" cy="399415"/>
            </a:xfrm>
            <a:custGeom>
              <a:avLst/>
              <a:gdLst/>
              <a:ahLst/>
              <a:cxnLst/>
              <a:rect l="l" t="t" r="r" b="b"/>
              <a:pathLst>
                <a:path w="55244" h="399415">
                  <a:moveTo>
                    <a:pt x="6489" y="0"/>
                  </a:moveTo>
                  <a:lnTo>
                    <a:pt x="0" y="0"/>
                  </a:lnTo>
                  <a:lnTo>
                    <a:pt x="2362" y="3556"/>
                  </a:lnTo>
                  <a:lnTo>
                    <a:pt x="2362" y="4952"/>
                  </a:lnTo>
                  <a:lnTo>
                    <a:pt x="3543" y="7874"/>
                  </a:lnTo>
                  <a:lnTo>
                    <a:pt x="4724" y="12064"/>
                  </a:lnTo>
                  <a:lnTo>
                    <a:pt x="6489" y="16383"/>
                  </a:lnTo>
                  <a:lnTo>
                    <a:pt x="7670" y="18541"/>
                  </a:lnTo>
                  <a:lnTo>
                    <a:pt x="8851" y="22733"/>
                  </a:lnTo>
                  <a:lnTo>
                    <a:pt x="10033" y="27050"/>
                  </a:lnTo>
                  <a:lnTo>
                    <a:pt x="11214" y="32003"/>
                  </a:lnTo>
                  <a:lnTo>
                    <a:pt x="11214" y="36322"/>
                  </a:lnTo>
                  <a:lnTo>
                    <a:pt x="12382" y="42037"/>
                  </a:lnTo>
                  <a:lnTo>
                    <a:pt x="13563" y="45592"/>
                  </a:lnTo>
                  <a:lnTo>
                    <a:pt x="13563" y="84709"/>
                  </a:lnTo>
                  <a:lnTo>
                    <a:pt x="14744" y="91821"/>
                  </a:lnTo>
                  <a:lnTo>
                    <a:pt x="14744" y="108203"/>
                  </a:lnTo>
                  <a:lnTo>
                    <a:pt x="15925" y="114553"/>
                  </a:lnTo>
                  <a:lnTo>
                    <a:pt x="15925" y="193548"/>
                  </a:lnTo>
                  <a:lnTo>
                    <a:pt x="16522" y="201422"/>
                  </a:lnTo>
                  <a:lnTo>
                    <a:pt x="16522" y="225678"/>
                  </a:lnTo>
                  <a:lnTo>
                    <a:pt x="17703" y="234187"/>
                  </a:lnTo>
                  <a:lnTo>
                    <a:pt x="17703" y="286892"/>
                  </a:lnTo>
                  <a:lnTo>
                    <a:pt x="18872" y="294639"/>
                  </a:lnTo>
                  <a:lnTo>
                    <a:pt x="18872" y="340867"/>
                  </a:lnTo>
                  <a:lnTo>
                    <a:pt x="20053" y="347345"/>
                  </a:lnTo>
                  <a:lnTo>
                    <a:pt x="20053" y="397890"/>
                  </a:lnTo>
                  <a:lnTo>
                    <a:pt x="21234" y="399288"/>
                  </a:lnTo>
                  <a:lnTo>
                    <a:pt x="54864" y="389382"/>
                  </a:lnTo>
                  <a:lnTo>
                    <a:pt x="54864" y="385825"/>
                  </a:lnTo>
                  <a:lnTo>
                    <a:pt x="53682" y="381508"/>
                  </a:lnTo>
                  <a:lnTo>
                    <a:pt x="53682" y="360807"/>
                  </a:lnTo>
                  <a:lnTo>
                    <a:pt x="52501" y="357250"/>
                  </a:lnTo>
                  <a:lnTo>
                    <a:pt x="52501" y="318897"/>
                  </a:lnTo>
                  <a:lnTo>
                    <a:pt x="51320" y="312420"/>
                  </a:lnTo>
                  <a:lnTo>
                    <a:pt x="51320" y="279653"/>
                  </a:lnTo>
                  <a:lnTo>
                    <a:pt x="50139" y="273303"/>
                  </a:lnTo>
                  <a:lnTo>
                    <a:pt x="50139" y="231266"/>
                  </a:lnTo>
                  <a:lnTo>
                    <a:pt x="49555" y="222758"/>
                  </a:lnTo>
                  <a:lnTo>
                    <a:pt x="49555" y="209296"/>
                  </a:lnTo>
                  <a:lnTo>
                    <a:pt x="48374" y="201422"/>
                  </a:lnTo>
                  <a:lnTo>
                    <a:pt x="48374" y="180721"/>
                  </a:lnTo>
                  <a:lnTo>
                    <a:pt x="47193" y="174371"/>
                  </a:lnTo>
                  <a:lnTo>
                    <a:pt x="47193" y="147320"/>
                  </a:lnTo>
                  <a:lnTo>
                    <a:pt x="46012" y="141604"/>
                  </a:lnTo>
                  <a:lnTo>
                    <a:pt x="46012" y="124587"/>
                  </a:lnTo>
                  <a:lnTo>
                    <a:pt x="44831" y="118872"/>
                  </a:lnTo>
                  <a:lnTo>
                    <a:pt x="44831" y="93217"/>
                  </a:lnTo>
                  <a:lnTo>
                    <a:pt x="43649" y="89026"/>
                  </a:lnTo>
                  <a:lnTo>
                    <a:pt x="43649" y="81152"/>
                  </a:lnTo>
                  <a:lnTo>
                    <a:pt x="42481" y="76835"/>
                  </a:lnTo>
                  <a:lnTo>
                    <a:pt x="42481" y="75437"/>
                  </a:lnTo>
                  <a:lnTo>
                    <a:pt x="41300" y="71120"/>
                  </a:lnTo>
                  <a:lnTo>
                    <a:pt x="41300" y="67563"/>
                  </a:lnTo>
                  <a:lnTo>
                    <a:pt x="40119" y="63373"/>
                  </a:lnTo>
                  <a:lnTo>
                    <a:pt x="38938" y="57658"/>
                  </a:lnTo>
                  <a:lnTo>
                    <a:pt x="38938" y="54101"/>
                  </a:lnTo>
                  <a:lnTo>
                    <a:pt x="38341" y="48387"/>
                  </a:lnTo>
                  <a:lnTo>
                    <a:pt x="37160" y="43434"/>
                  </a:lnTo>
                  <a:lnTo>
                    <a:pt x="37160" y="39115"/>
                  </a:lnTo>
                  <a:lnTo>
                    <a:pt x="35991" y="33400"/>
                  </a:lnTo>
                  <a:lnTo>
                    <a:pt x="34810" y="28448"/>
                  </a:lnTo>
                  <a:lnTo>
                    <a:pt x="33629" y="24257"/>
                  </a:lnTo>
                  <a:lnTo>
                    <a:pt x="33629" y="19938"/>
                  </a:lnTo>
                  <a:lnTo>
                    <a:pt x="31267" y="16383"/>
                  </a:lnTo>
                  <a:lnTo>
                    <a:pt x="30086" y="13462"/>
                  </a:lnTo>
                  <a:lnTo>
                    <a:pt x="30086" y="10667"/>
                  </a:lnTo>
                  <a:lnTo>
                    <a:pt x="28905" y="9271"/>
                  </a:lnTo>
                  <a:lnTo>
                    <a:pt x="24777" y="4952"/>
                  </a:lnTo>
                  <a:lnTo>
                    <a:pt x="21234" y="3556"/>
                  </a:lnTo>
                  <a:lnTo>
                    <a:pt x="15925" y="1397"/>
                  </a:lnTo>
                  <a:lnTo>
                    <a:pt x="11214" y="1397"/>
                  </a:lnTo>
                  <a:lnTo>
                    <a:pt x="64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2231" y="765048"/>
              <a:ext cx="647700" cy="257810"/>
            </a:xfrm>
            <a:custGeom>
              <a:avLst/>
              <a:gdLst/>
              <a:ahLst/>
              <a:cxnLst/>
              <a:rect l="l" t="t" r="r" b="b"/>
              <a:pathLst>
                <a:path w="647700" h="257809">
                  <a:moveTo>
                    <a:pt x="621051" y="160527"/>
                  </a:moveTo>
                  <a:lnTo>
                    <a:pt x="378904" y="160527"/>
                  </a:lnTo>
                  <a:lnTo>
                    <a:pt x="382587" y="161925"/>
                  </a:lnTo>
                  <a:lnTo>
                    <a:pt x="385051" y="161925"/>
                  </a:lnTo>
                  <a:lnTo>
                    <a:pt x="386892" y="163322"/>
                  </a:lnTo>
                  <a:lnTo>
                    <a:pt x="389356" y="164718"/>
                  </a:lnTo>
                  <a:lnTo>
                    <a:pt x="393052" y="164718"/>
                  </a:lnTo>
                  <a:lnTo>
                    <a:pt x="396735" y="166115"/>
                  </a:lnTo>
                  <a:lnTo>
                    <a:pt x="398589" y="167512"/>
                  </a:lnTo>
                  <a:lnTo>
                    <a:pt x="402272" y="167512"/>
                  </a:lnTo>
                  <a:lnTo>
                    <a:pt x="405968" y="169672"/>
                  </a:lnTo>
                  <a:lnTo>
                    <a:pt x="409651" y="171068"/>
                  </a:lnTo>
                  <a:lnTo>
                    <a:pt x="413956" y="171068"/>
                  </a:lnTo>
                  <a:lnTo>
                    <a:pt x="417652" y="173736"/>
                  </a:lnTo>
                  <a:lnTo>
                    <a:pt x="421347" y="175132"/>
                  </a:lnTo>
                  <a:lnTo>
                    <a:pt x="424421" y="176529"/>
                  </a:lnTo>
                  <a:lnTo>
                    <a:pt x="428104" y="177926"/>
                  </a:lnTo>
                  <a:lnTo>
                    <a:pt x="431800" y="177926"/>
                  </a:lnTo>
                  <a:lnTo>
                    <a:pt x="434873" y="180721"/>
                  </a:lnTo>
                  <a:lnTo>
                    <a:pt x="437337" y="180721"/>
                  </a:lnTo>
                  <a:lnTo>
                    <a:pt x="441020" y="182117"/>
                  </a:lnTo>
                  <a:lnTo>
                    <a:pt x="444715" y="182879"/>
                  </a:lnTo>
                  <a:lnTo>
                    <a:pt x="447789" y="184276"/>
                  </a:lnTo>
                  <a:lnTo>
                    <a:pt x="452716" y="185674"/>
                  </a:lnTo>
                  <a:lnTo>
                    <a:pt x="456399" y="188467"/>
                  </a:lnTo>
                  <a:lnTo>
                    <a:pt x="458254" y="188467"/>
                  </a:lnTo>
                  <a:lnTo>
                    <a:pt x="459473" y="189864"/>
                  </a:lnTo>
                  <a:lnTo>
                    <a:pt x="530834" y="257555"/>
                  </a:lnTo>
                  <a:lnTo>
                    <a:pt x="645236" y="240156"/>
                  </a:lnTo>
                  <a:lnTo>
                    <a:pt x="647700" y="194055"/>
                  </a:lnTo>
                  <a:lnTo>
                    <a:pt x="645236" y="191262"/>
                  </a:lnTo>
                  <a:lnTo>
                    <a:pt x="643394" y="188467"/>
                  </a:lnTo>
                  <a:lnTo>
                    <a:pt x="640930" y="184276"/>
                  </a:lnTo>
                  <a:lnTo>
                    <a:pt x="637247" y="180721"/>
                  </a:lnTo>
                  <a:lnTo>
                    <a:pt x="632942" y="175132"/>
                  </a:lnTo>
                  <a:lnTo>
                    <a:pt x="630478" y="172338"/>
                  </a:lnTo>
                  <a:lnTo>
                    <a:pt x="628015" y="169672"/>
                  </a:lnTo>
                  <a:lnTo>
                    <a:pt x="625551" y="166115"/>
                  </a:lnTo>
                  <a:lnTo>
                    <a:pt x="623100" y="163322"/>
                  </a:lnTo>
                  <a:lnTo>
                    <a:pt x="621051" y="160527"/>
                  </a:lnTo>
                  <a:close/>
                </a:path>
                <a:path w="647700" h="257809">
                  <a:moveTo>
                    <a:pt x="484085" y="0"/>
                  </a:moveTo>
                  <a:lnTo>
                    <a:pt x="468096" y="0"/>
                  </a:lnTo>
                  <a:lnTo>
                    <a:pt x="463169" y="1397"/>
                  </a:lnTo>
                  <a:lnTo>
                    <a:pt x="446557" y="1397"/>
                  </a:lnTo>
                  <a:lnTo>
                    <a:pt x="441020" y="2793"/>
                  </a:lnTo>
                  <a:lnTo>
                    <a:pt x="433641" y="4190"/>
                  </a:lnTo>
                  <a:lnTo>
                    <a:pt x="425653" y="4190"/>
                  </a:lnTo>
                  <a:lnTo>
                    <a:pt x="418884" y="5587"/>
                  </a:lnTo>
                  <a:lnTo>
                    <a:pt x="410273" y="5587"/>
                  </a:lnTo>
                  <a:lnTo>
                    <a:pt x="402272" y="6985"/>
                  </a:lnTo>
                  <a:lnTo>
                    <a:pt x="393052" y="7619"/>
                  </a:lnTo>
                  <a:lnTo>
                    <a:pt x="385051" y="7619"/>
                  </a:lnTo>
                  <a:lnTo>
                    <a:pt x="364756" y="10413"/>
                  </a:lnTo>
                  <a:lnTo>
                    <a:pt x="354291" y="10413"/>
                  </a:lnTo>
                  <a:lnTo>
                    <a:pt x="345071" y="11811"/>
                  </a:lnTo>
                  <a:lnTo>
                    <a:pt x="334619" y="11811"/>
                  </a:lnTo>
                  <a:lnTo>
                    <a:pt x="324154" y="14604"/>
                  </a:lnTo>
                  <a:lnTo>
                    <a:pt x="313702" y="14604"/>
                  </a:lnTo>
                  <a:lnTo>
                    <a:pt x="302018" y="16001"/>
                  </a:lnTo>
                  <a:lnTo>
                    <a:pt x="291553" y="17399"/>
                  </a:lnTo>
                  <a:lnTo>
                    <a:pt x="268795" y="20192"/>
                  </a:lnTo>
                  <a:lnTo>
                    <a:pt x="257111" y="20954"/>
                  </a:lnTo>
                  <a:lnTo>
                    <a:pt x="246659" y="20954"/>
                  </a:lnTo>
                  <a:lnTo>
                    <a:pt x="236194" y="23749"/>
                  </a:lnTo>
                  <a:lnTo>
                    <a:pt x="224510" y="23749"/>
                  </a:lnTo>
                  <a:lnTo>
                    <a:pt x="201142" y="26542"/>
                  </a:lnTo>
                  <a:lnTo>
                    <a:pt x="190677" y="27939"/>
                  </a:lnTo>
                  <a:lnTo>
                    <a:pt x="178993" y="29337"/>
                  </a:lnTo>
                  <a:lnTo>
                    <a:pt x="168541" y="29337"/>
                  </a:lnTo>
                  <a:lnTo>
                    <a:pt x="137172" y="33527"/>
                  </a:lnTo>
                  <a:lnTo>
                    <a:pt x="126707" y="34162"/>
                  </a:lnTo>
                  <a:lnTo>
                    <a:pt x="116255" y="35560"/>
                  </a:lnTo>
                  <a:lnTo>
                    <a:pt x="106413" y="35560"/>
                  </a:lnTo>
                  <a:lnTo>
                    <a:pt x="97180" y="36956"/>
                  </a:lnTo>
                  <a:lnTo>
                    <a:pt x="89192" y="38353"/>
                  </a:lnTo>
                  <a:lnTo>
                    <a:pt x="79959" y="38353"/>
                  </a:lnTo>
                  <a:lnTo>
                    <a:pt x="71348" y="39750"/>
                  </a:lnTo>
                  <a:lnTo>
                    <a:pt x="62128" y="41148"/>
                  </a:lnTo>
                  <a:lnTo>
                    <a:pt x="55359" y="41148"/>
                  </a:lnTo>
                  <a:lnTo>
                    <a:pt x="46748" y="42544"/>
                  </a:lnTo>
                  <a:lnTo>
                    <a:pt x="41211" y="42544"/>
                  </a:lnTo>
                  <a:lnTo>
                    <a:pt x="33832" y="43941"/>
                  </a:lnTo>
                  <a:lnTo>
                    <a:pt x="28295" y="43941"/>
                  </a:lnTo>
                  <a:lnTo>
                    <a:pt x="22148" y="45338"/>
                  </a:lnTo>
                  <a:lnTo>
                    <a:pt x="12915" y="45338"/>
                  </a:lnTo>
                  <a:lnTo>
                    <a:pt x="9842" y="46736"/>
                  </a:lnTo>
                  <a:lnTo>
                    <a:pt x="3695" y="46736"/>
                  </a:lnTo>
                  <a:lnTo>
                    <a:pt x="0" y="47498"/>
                  </a:lnTo>
                  <a:lnTo>
                    <a:pt x="2463" y="48894"/>
                  </a:lnTo>
                  <a:lnTo>
                    <a:pt x="6146" y="51688"/>
                  </a:lnTo>
                  <a:lnTo>
                    <a:pt x="9842" y="55879"/>
                  </a:lnTo>
                  <a:lnTo>
                    <a:pt x="12915" y="60071"/>
                  </a:lnTo>
                  <a:lnTo>
                    <a:pt x="19062" y="64897"/>
                  </a:lnTo>
                  <a:lnTo>
                    <a:pt x="21526" y="66293"/>
                  </a:lnTo>
                  <a:lnTo>
                    <a:pt x="24599" y="70485"/>
                  </a:lnTo>
                  <a:lnTo>
                    <a:pt x="28295" y="73278"/>
                  </a:lnTo>
                  <a:lnTo>
                    <a:pt x="31991" y="76835"/>
                  </a:lnTo>
                  <a:lnTo>
                    <a:pt x="33832" y="79628"/>
                  </a:lnTo>
                  <a:lnTo>
                    <a:pt x="37515" y="82423"/>
                  </a:lnTo>
                  <a:lnTo>
                    <a:pt x="41211" y="86487"/>
                  </a:lnTo>
                  <a:lnTo>
                    <a:pt x="44907" y="90042"/>
                  </a:lnTo>
                  <a:lnTo>
                    <a:pt x="47980" y="92837"/>
                  </a:lnTo>
                  <a:lnTo>
                    <a:pt x="51663" y="98425"/>
                  </a:lnTo>
                  <a:lnTo>
                    <a:pt x="56591" y="101853"/>
                  </a:lnTo>
                  <a:lnTo>
                    <a:pt x="59664" y="106044"/>
                  </a:lnTo>
                  <a:lnTo>
                    <a:pt x="64579" y="110236"/>
                  </a:lnTo>
                  <a:lnTo>
                    <a:pt x="68275" y="114426"/>
                  </a:lnTo>
                  <a:lnTo>
                    <a:pt x="71348" y="117982"/>
                  </a:lnTo>
                  <a:lnTo>
                    <a:pt x="79959" y="127762"/>
                  </a:lnTo>
                  <a:lnTo>
                    <a:pt x="84264" y="131190"/>
                  </a:lnTo>
                  <a:lnTo>
                    <a:pt x="89192" y="135381"/>
                  </a:lnTo>
                  <a:lnTo>
                    <a:pt x="93497" y="140969"/>
                  </a:lnTo>
                  <a:lnTo>
                    <a:pt x="97180" y="144525"/>
                  </a:lnTo>
                  <a:lnTo>
                    <a:pt x="100876" y="148716"/>
                  </a:lnTo>
                  <a:lnTo>
                    <a:pt x="105181" y="154304"/>
                  </a:lnTo>
                  <a:lnTo>
                    <a:pt x="108877" y="157734"/>
                  </a:lnTo>
                  <a:lnTo>
                    <a:pt x="113791" y="161925"/>
                  </a:lnTo>
                  <a:lnTo>
                    <a:pt x="116865" y="166115"/>
                  </a:lnTo>
                  <a:lnTo>
                    <a:pt x="120561" y="169672"/>
                  </a:lnTo>
                  <a:lnTo>
                    <a:pt x="125475" y="173736"/>
                  </a:lnTo>
                  <a:lnTo>
                    <a:pt x="128562" y="177926"/>
                  </a:lnTo>
                  <a:lnTo>
                    <a:pt x="132245" y="182117"/>
                  </a:lnTo>
                  <a:lnTo>
                    <a:pt x="135940" y="185674"/>
                  </a:lnTo>
                  <a:lnTo>
                    <a:pt x="140246" y="189864"/>
                  </a:lnTo>
                  <a:lnTo>
                    <a:pt x="143929" y="194055"/>
                  </a:lnTo>
                  <a:lnTo>
                    <a:pt x="147624" y="197485"/>
                  </a:lnTo>
                  <a:lnTo>
                    <a:pt x="150088" y="200278"/>
                  </a:lnTo>
                  <a:lnTo>
                    <a:pt x="153161" y="204469"/>
                  </a:lnTo>
                  <a:lnTo>
                    <a:pt x="156844" y="207263"/>
                  </a:lnTo>
                  <a:lnTo>
                    <a:pt x="159308" y="210819"/>
                  </a:lnTo>
                  <a:lnTo>
                    <a:pt x="163004" y="213613"/>
                  </a:lnTo>
                  <a:lnTo>
                    <a:pt x="164846" y="216407"/>
                  </a:lnTo>
                  <a:lnTo>
                    <a:pt x="169773" y="221996"/>
                  </a:lnTo>
                  <a:lnTo>
                    <a:pt x="174688" y="225425"/>
                  </a:lnTo>
                  <a:lnTo>
                    <a:pt x="176530" y="228218"/>
                  </a:lnTo>
                  <a:lnTo>
                    <a:pt x="181457" y="233806"/>
                  </a:lnTo>
                  <a:lnTo>
                    <a:pt x="186372" y="228218"/>
                  </a:lnTo>
                  <a:lnTo>
                    <a:pt x="199910" y="215011"/>
                  </a:lnTo>
                  <a:lnTo>
                    <a:pt x="203593" y="210819"/>
                  </a:lnTo>
                  <a:lnTo>
                    <a:pt x="206057" y="208661"/>
                  </a:lnTo>
                  <a:lnTo>
                    <a:pt x="209753" y="205866"/>
                  </a:lnTo>
                  <a:lnTo>
                    <a:pt x="212826" y="203073"/>
                  </a:lnTo>
                  <a:lnTo>
                    <a:pt x="215290" y="200278"/>
                  </a:lnTo>
                  <a:lnTo>
                    <a:pt x="218973" y="197485"/>
                  </a:lnTo>
                  <a:lnTo>
                    <a:pt x="221437" y="194055"/>
                  </a:lnTo>
                  <a:lnTo>
                    <a:pt x="224510" y="191262"/>
                  </a:lnTo>
                  <a:lnTo>
                    <a:pt x="231889" y="182879"/>
                  </a:lnTo>
                  <a:lnTo>
                    <a:pt x="234962" y="180721"/>
                  </a:lnTo>
                  <a:lnTo>
                    <a:pt x="239890" y="175132"/>
                  </a:lnTo>
                  <a:lnTo>
                    <a:pt x="243573" y="172338"/>
                  </a:lnTo>
                  <a:lnTo>
                    <a:pt x="246659" y="168910"/>
                  </a:lnTo>
                  <a:lnTo>
                    <a:pt x="251574" y="166115"/>
                  </a:lnTo>
                  <a:lnTo>
                    <a:pt x="255269" y="164718"/>
                  </a:lnTo>
                  <a:lnTo>
                    <a:pt x="258343" y="164718"/>
                  </a:lnTo>
                  <a:lnTo>
                    <a:pt x="262026" y="163322"/>
                  </a:lnTo>
                  <a:lnTo>
                    <a:pt x="270027" y="163322"/>
                  </a:lnTo>
                  <a:lnTo>
                    <a:pt x="274955" y="161925"/>
                  </a:lnTo>
                  <a:lnTo>
                    <a:pt x="278638" y="161925"/>
                  </a:lnTo>
                  <a:lnTo>
                    <a:pt x="284175" y="160527"/>
                  </a:lnTo>
                  <a:lnTo>
                    <a:pt x="621051" y="160527"/>
                  </a:lnTo>
                  <a:lnTo>
                    <a:pt x="620026" y="159130"/>
                  </a:lnTo>
                  <a:lnTo>
                    <a:pt x="616331" y="154939"/>
                  </a:lnTo>
                  <a:lnTo>
                    <a:pt x="613867" y="151511"/>
                  </a:lnTo>
                  <a:lnTo>
                    <a:pt x="610184" y="148716"/>
                  </a:lnTo>
                  <a:lnTo>
                    <a:pt x="607098" y="143128"/>
                  </a:lnTo>
                  <a:lnTo>
                    <a:pt x="603415" y="140969"/>
                  </a:lnTo>
                  <a:lnTo>
                    <a:pt x="600951" y="135381"/>
                  </a:lnTo>
                  <a:lnTo>
                    <a:pt x="597877" y="131190"/>
                  </a:lnTo>
                  <a:lnTo>
                    <a:pt x="594182" y="127762"/>
                  </a:lnTo>
                  <a:lnTo>
                    <a:pt x="590499" y="123571"/>
                  </a:lnTo>
                  <a:lnTo>
                    <a:pt x="586193" y="117982"/>
                  </a:lnTo>
                  <a:lnTo>
                    <a:pt x="582498" y="114426"/>
                  </a:lnTo>
                  <a:lnTo>
                    <a:pt x="578802" y="110236"/>
                  </a:lnTo>
                  <a:lnTo>
                    <a:pt x="575119" y="104648"/>
                  </a:lnTo>
                  <a:lnTo>
                    <a:pt x="572046" y="101218"/>
                  </a:lnTo>
                  <a:lnTo>
                    <a:pt x="563435" y="91439"/>
                  </a:lnTo>
                  <a:lnTo>
                    <a:pt x="560362" y="87884"/>
                  </a:lnTo>
                  <a:lnTo>
                    <a:pt x="555434" y="82423"/>
                  </a:lnTo>
                  <a:lnTo>
                    <a:pt x="552970" y="78231"/>
                  </a:lnTo>
                  <a:lnTo>
                    <a:pt x="548665" y="73278"/>
                  </a:lnTo>
                  <a:lnTo>
                    <a:pt x="541286" y="64897"/>
                  </a:lnTo>
                  <a:lnTo>
                    <a:pt x="538213" y="60705"/>
                  </a:lnTo>
                  <a:lnTo>
                    <a:pt x="534517" y="55879"/>
                  </a:lnTo>
                  <a:lnTo>
                    <a:pt x="527138" y="47498"/>
                  </a:lnTo>
                  <a:lnTo>
                    <a:pt x="524065" y="43941"/>
                  </a:lnTo>
                  <a:lnTo>
                    <a:pt x="520369" y="39750"/>
                  </a:lnTo>
                  <a:lnTo>
                    <a:pt x="517918" y="35560"/>
                  </a:lnTo>
                  <a:lnTo>
                    <a:pt x="514832" y="33527"/>
                  </a:lnTo>
                  <a:lnTo>
                    <a:pt x="512381" y="29337"/>
                  </a:lnTo>
                  <a:lnTo>
                    <a:pt x="508685" y="25146"/>
                  </a:lnTo>
                  <a:lnTo>
                    <a:pt x="505002" y="22351"/>
                  </a:lnTo>
                  <a:lnTo>
                    <a:pt x="503148" y="20192"/>
                  </a:lnTo>
                  <a:lnTo>
                    <a:pt x="492074" y="7619"/>
                  </a:lnTo>
                  <a:lnTo>
                    <a:pt x="487768" y="4190"/>
                  </a:lnTo>
                  <a:lnTo>
                    <a:pt x="484085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3588" y="876300"/>
              <a:ext cx="358140" cy="172720"/>
            </a:xfrm>
            <a:custGeom>
              <a:avLst/>
              <a:gdLst/>
              <a:ahLst/>
              <a:cxnLst/>
              <a:rect l="l" t="t" r="r" b="b"/>
              <a:pathLst>
                <a:path w="358140" h="172719">
                  <a:moveTo>
                    <a:pt x="344997" y="127000"/>
                  </a:moveTo>
                  <a:lnTo>
                    <a:pt x="113030" y="127000"/>
                  </a:lnTo>
                  <a:lnTo>
                    <a:pt x="116713" y="128397"/>
                  </a:lnTo>
                  <a:lnTo>
                    <a:pt x="120408" y="128397"/>
                  </a:lnTo>
                  <a:lnTo>
                    <a:pt x="123469" y="129794"/>
                  </a:lnTo>
                  <a:lnTo>
                    <a:pt x="130848" y="129794"/>
                  </a:lnTo>
                  <a:lnTo>
                    <a:pt x="133921" y="131190"/>
                  </a:lnTo>
                  <a:lnTo>
                    <a:pt x="137604" y="131190"/>
                  </a:lnTo>
                  <a:lnTo>
                    <a:pt x="144970" y="133985"/>
                  </a:lnTo>
                  <a:lnTo>
                    <a:pt x="149275" y="133985"/>
                  </a:lnTo>
                  <a:lnTo>
                    <a:pt x="152958" y="135382"/>
                  </a:lnTo>
                  <a:lnTo>
                    <a:pt x="156641" y="135382"/>
                  </a:lnTo>
                  <a:lnTo>
                    <a:pt x="159715" y="136778"/>
                  </a:lnTo>
                  <a:lnTo>
                    <a:pt x="163410" y="138175"/>
                  </a:lnTo>
                  <a:lnTo>
                    <a:pt x="167093" y="138811"/>
                  </a:lnTo>
                  <a:lnTo>
                    <a:pt x="170167" y="138811"/>
                  </a:lnTo>
                  <a:lnTo>
                    <a:pt x="173850" y="140208"/>
                  </a:lnTo>
                  <a:lnTo>
                    <a:pt x="176301" y="140208"/>
                  </a:lnTo>
                  <a:lnTo>
                    <a:pt x="181216" y="141604"/>
                  </a:lnTo>
                  <a:lnTo>
                    <a:pt x="183057" y="143001"/>
                  </a:lnTo>
                  <a:lnTo>
                    <a:pt x="186753" y="144399"/>
                  </a:lnTo>
                  <a:lnTo>
                    <a:pt x="189204" y="144399"/>
                  </a:lnTo>
                  <a:lnTo>
                    <a:pt x="192887" y="145796"/>
                  </a:lnTo>
                  <a:lnTo>
                    <a:pt x="195961" y="145796"/>
                  </a:lnTo>
                  <a:lnTo>
                    <a:pt x="218084" y="153542"/>
                  </a:lnTo>
                  <a:lnTo>
                    <a:pt x="224218" y="154939"/>
                  </a:lnTo>
                  <a:lnTo>
                    <a:pt x="226682" y="154939"/>
                  </a:lnTo>
                  <a:lnTo>
                    <a:pt x="228523" y="156337"/>
                  </a:lnTo>
                  <a:lnTo>
                    <a:pt x="230974" y="156337"/>
                  </a:lnTo>
                  <a:lnTo>
                    <a:pt x="234670" y="157734"/>
                  </a:lnTo>
                  <a:lnTo>
                    <a:pt x="237121" y="157734"/>
                  </a:lnTo>
                  <a:lnTo>
                    <a:pt x="239572" y="159130"/>
                  </a:lnTo>
                  <a:lnTo>
                    <a:pt x="242646" y="159130"/>
                  </a:lnTo>
                  <a:lnTo>
                    <a:pt x="245110" y="160527"/>
                  </a:lnTo>
                  <a:lnTo>
                    <a:pt x="250024" y="161925"/>
                  </a:lnTo>
                  <a:lnTo>
                    <a:pt x="258013" y="161925"/>
                  </a:lnTo>
                  <a:lnTo>
                    <a:pt x="261696" y="163322"/>
                  </a:lnTo>
                  <a:lnTo>
                    <a:pt x="263537" y="163322"/>
                  </a:lnTo>
                  <a:lnTo>
                    <a:pt x="265988" y="164719"/>
                  </a:lnTo>
                  <a:lnTo>
                    <a:pt x="270903" y="166115"/>
                  </a:lnTo>
                  <a:lnTo>
                    <a:pt x="281355" y="166115"/>
                  </a:lnTo>
                  <a:lnTo>
                    <a:pt x="286880" y="166750"/>
                  </a:lnTo>
                  <a:lnTo>
                    <a:pt x="291795" y="166750"/>
                  </a:lnTo>
                  <a:lnTo>
                    <a:pt x="296710" y="168148"/>
                  </a:lnTo>
                  <a:lnTo>
                    <a:pt x="305930" y="168148"/>
                  </a:lnTo>
                  <a:lnTo>
                    <a:pt x="308381" y="169545"/>
                  </a:lnTo>
                  <a:lnTo>
                    <a:pt x="325577" y="169545"/>
                  </a:lnTo>
                  <a:lnTo>
                    <a:pt x="329272" y="170941"/>
                  </a:lnTo>
                  <a:lnTo>
                    <a:pt x="336029" y="170941"/>
                  </a:lnTo>
                  <a:lnTo>
                    <a:pt x="340944" y="172338"/>
                  </a:lnTo>
                  <a:lnTo>
                    <a:pt x="357530" y="172338"/>
                  </a:lnTo>
                  <a:lnTo>
                    <a:pt x="357530" y="169545"/>
                  </a:lnTo>
                  <a:lnTo>
                    <a:pt x="356298" y="166115"/>
                  </a:lnTo>
                  <a:lnTo>
                    <a:pt x="353834" y="157734"/>
                  </a:lnTo>
                  <a:lnTo>
                    <a:pt x="353834" y="154939"/>
                  </a:lnTo>
                  <a:lnTo>
                    <a:pt x="352615" y="151384"/>
                  </a:lnTo>
                  <a:lnTo>
                    <a:pt x="351383" y="148589"/>
                  </a:lnTo>
                  <a:lnTo>
                    <a:pt x="348919" y="140208"/>
                  </a:lnTo>
                  <a:lnTo>
                    <a:pt x="347700" y="136778"/>
                  </a:lnTo>
                  <a:lnTo>
                    <a:pt x="346468" y="133985"/>
                  </a:lnTo>
                  <a:lnTo>
                    <a:pt x="345236" y="128397"/>
                  </a:lnTo>
                  <a:lnTo>
                    <a:pt x="344997" y="127000"/>
                  </a:lnTo>
                  <a:close/>
                </a:path>
                <a:path w="358140" h="172719">
                  <a:moveTo>
                    <a:pt x="241427" y="10413"/>
                  </a:moveTo>
                  <a:lnTo>
                    <a:pt x="90919" y="10413"/>
                  </a:lnTo>
                  <a:lnTo>
                    <a:pt x="87236" y="11811"/>
                  </a:lnTo>
                  <a:lnTo>
                    <a:pt x="85382" y="13208"/>
                  </a:lnTo>
                  <a:lnTo>
                    <a:pt x="82931" y="16001"/>
                  </a:lnTo>
                  <a:lnTo>
                    <a:pt x="78016" y="18161"/>
                  </a:lnTo>
                  <a:lnTo>
                    <a:pt x="73710" y="22351"/>
                  </a:lnTo>
                  <a:lnTo>
                    <a:pt x="63893" y="30734"/>
                  </a:lnTo>
                  <a:lnTo>
                    <a:pt x="60820" y="32765"/>
                  </a:lnTo>
                  <a:lnTo>
                    <a:pt x="52209" y="42545"/>
                  </a:lnTo>
                  <a:lnTo>
                    <a:pt x="50368" y="44703"/>
                  </a:lnTo>
                  <a:lnTo>
                    <a:pt x="40538" y="55879"/>
                  </a:lnTo>
                  <a:lnTo>
                    <a:pt x="36245" y="62102"/>
                  </a:lnTo>
                  <a:lnTo>
                    <a:pt x="31330" y="70485"/>
                  </a:lnTo>
                  <a:lnTo>
                    <a:pt x="28257" y="73913"/>
                  </a:lnTo>
                  <a:lnTo>
                    <a:pt x="27025" y="78104"/>
                  </a:lnTo>
                  <a:lnTo>
                    <a:pt x="24574" y="80899"/>
                  </a:lnTo>
                  <a:lnTo>
                    <a:pt x="22110" y="85089"/>
                  </a:lnTo>
                  <a:lnTo>
                    <a:pt x="19659" y="88646"/>
                  </a:lnTo>
                  <a:lnTo>
                    <a:pt x="17195" y="92837"/>
                  </a:lnTo>
                  <a:lnTo>
                    <a:pt x="16586" y="97027"/>
                  </a:lnTo>
                  <a:lnTo>
                    <a:pt x="15354" y="100457"/>
                  </a:lnTo>
                  <a:lnTo>
                    <a:pt x="10439" y="106045"/>
                  </a:lnTo>
                  <a:lnTo>
                    <a:pt x="9220" y="110236"/>
                  </a:lnTo>
                  <a:lnTo>
                    <a:pt x="7988" y="112395"/>
                  </a:lnTo>
                  <a:lnTo>
                    <a:pt x="6756" y="115188"/>
                  </a:lnTo>
                  <a:lnTo>
                    <a:pt x="5524" y="117855"/>
                  </a:lnTo>
                  <a:lnTo>
                    <a:pt x="4914" y="122047"/>
                  </a:lnTo>
                  <a:lnTo>
                    <a:pt x="3682" y="124840"/>
                  </a:lnTo>
                  <a:lnTo>
                    <a:pt x="1231" y="128397"/>
                  </a:lnTo>
                  <a:lnTo>
                    <a:pt x="1231" y="131190"/>
                  </a:lnTo>
                  <a:lnTo>
                    <a:pt x="0" y="132587"/>
                  </a:lnTo>
                  <a:lnTo>
                    <a:pt x="0" y="133985"/>
                  </a:lnTo>
                  <a:lnTo>
                    <a:pt x="3682" y="133985"/>
                  </a:lnTo>
                  <a:lnTo>
                    <a:pt x="6756" y="132587"/>
                  </a:lnTo>
                  <a:lnTo>
                    <a:pt x="14135" y="132587"/>
                  </a:lnTo>
                  <a:lnTo>
                    <a:pt x="16586" y="131190"/>
                  </a:lnTo>
                  <a:lnTo>
                    <a:pt x="38696" y="131190"/>
                  </a:lnTo>
                  <a:lnTo>
                    <a:pt x="41770" y="129794"/>
                  </a:lnTo>
                  <a:lnTo>
                    <a:pt x="46685" y="129794"/>
                  </a:lnTo>
                  <a:lnTo>
                    <a:pt x="50368" y="128397"/>
                  </a:lnTo>
                  <a:lnTo>
                    <a:pt x="71259" y="128397"/>
                  </a:lnTo>
                  <a:lnTo>
                    <a:pt x="74942" y="127000"/>
                  </a:lnTo>
                  <a:lnTo>
                    <a:pt x="344997" y="127000"/>
                  </a:lnTo>
                  <a:lnTo>
                    <a:pt x="344627" y="124840"/>
                  </a:lnTo>
                  <a:lnTo>
                    <a:pt x="343395" y="120650"/>
                  </a:lnTo>
                  <a:lnTo>
                    <a:pt x="340944" y="116459"/>
                  </a:lnTo>
                  <a:lnTo>
                    <a:pt x="339712" y="111633"/>
                  </a:lnTo>
                  <a:lnTo>
                    <a:pt x="338480" y="108838"/>
                  </a:lnTo>
                  <a:lnTo>
                    <a:pt x="337248" y="103250"/>
                  </a:lnTo>
                  <a:lnTo>
                    <a:pt x="336029" y="100457"/>
                  </a:lnTo>
                  <a:lnTo>
                    <a:pt x="333565" y="95630"/>
                  </a:lnTo>
                  <a:lnTo>
                    <a:pt x="332955" y="91439"/>
                  </a:lnTo>
                  <a:lnTo>
                    <a:pt x="330492" y="87249"/>
                  </a:lnTo>
                  <a:lnTo>
                    <a:pt x="329272" y="85089"/>
                  </a:lnTo>
                  <a:lnTo>
                    <a:pt x="326809" y="80899"/>
                  </a:lnTo>
                  <a:lnTo>
                    <a:pt x="325577" y="78104"/>
                  </a:lnTo>
                  <a:lnTo>
                    <a:pt x="323126" y="75311"/>
                  </a:lnTo>
                  <a:lnTo>
                    <a:pt x="321894" y="72516"/>
                  </a:lnTo>
                  <a:lnTo>
                    <a:pt x="317601" y="67690"/>
                  </a:lnTo>
                  <a:lnTo>
                    <a:pt x="312686" y="60705"/>
                  </a:lnTo>
                  <a:lnTo>
                    <a:pt x="310222" y="58547"/>
                  </a:lnTo>
                  <a:lnTo>
                    <a:pt x="307149" y="54483"/>
                  </a:lnTo>
                  <a:lnTo>
                    <a:pt x="304698" y="51688"/>
                  </a:lnTo>
                  <a:lnTo>
                    <a:pt x="301015" y="48895"/>
                  </a:lnTo>
                  <a:lnTo>
                    <a:pt x="297942" y="44703"/>
                  </a:lnTo>
                  <a:lnTo>
                    <a:pt x="294246" y="42545"/>
                  </a:lnTo>
                  <a:lnTo>
                    <a:pt x="290563" y="38353"/>
                  </a:lnTo>
                  <a:lnTo>
                    <a:pt x="286880" y="35560"/>
                  </a:lnTo>
                  <a:lnTo>
                    <a:pt x="282575" y="32765"/>
                  </a:lnTo>
                  <a:lnTo>
                    <a:pt x="278892" y="30734"/>
                  </a:lnTo>
                  <a:lnTo>
                    <a:pt x="274599" y="26542"/>
                  </a:lnTo>
                  <a:lnTo>
                    <a:pt x="270903" y="25146"/>
                  </a:lnTo>
                  <a:lnTo>
                    <a:pt x="264769" y="20954"/>
                  </a:lnTo>
                  <a:lnTo>
                    <a:pt x="260464" y="18161"/>
                  </a:lnTo>
                  <a:lnTo>
                    <a:pt x="254317" y="16001"/>
                  </a:lnTo>
                  <a:lnTo>
                    <a:pt x="250024" y="14604"/>
                  </a:lnTo>
                  <a:lnTo>
                    <a:pt x="247561" y="13208"/>
                  </a:lnTo>
                  <a:lnTo>
                    <a:pt x="243878" y="11811"/>
                  </a:lnTo>
                  <a:lnTo>
                    <a:pt x="241427" y="10413"/>
                  </a:lnTo>
                  <a:close/>
                </a:path>
                <a:path w="358140" h="172719">
                  <a:moveTo>
                    <a:pt x="229755" y="6223"/>
                  </a:moveTo>
                  <a:lnTo>
                    <a:pt x="102590" y="6223"/>
                  </a:lnTo>
                  <a:lnTo>
                    <a:pt x="100126" y="7620"/>
                  </a:lnTo>
                  <a:lnTo>
                    <a:pt x="97066" y="9016"/>
                  </a:lnTo>
                  <a:lnTo>
                    <a:pt x="94602" y="10413"/>
                  </a:lnTo>
                  <a:lnTo>
                    <a:pt x="238353" y="10413"/>
                  </a:lnTo>
                  <a:lnTo>
                    <a:pt x="235889" y="9016"/>
                  </a:lnTo>
                  <a:lnTo>
                    <a:pt x="232206" y="7620"/>
                  </a:lnTo>
                  <a:lnTo>
                    <a:pt x="229755" y="6223"/>
                  </a:lnTo>
                  <a:close/>
                </a:path>
                <a:path w="358140" h="172719">
                  <a:moveTo>
                    <a:pt x="215011" y="2794"/>
                  </a:moveTo>
                  <a:lnTo>
                    <a:pt x="125933" y="2794"/>
                  </a:lnTo>
                  <a:lnTo>
                    <a:pt x="123469" y="4190"/>
                  </a:lnTo>
                  <a:lnTo>
                    <a:pt x="114261" y="4190"/>
                  </a:lnTo>
                  <a:lnTo>
                    <a:pt x="110578" y="4825"/>
                  </a:lnTo>
                  <a:lnTo>
                    <a:pt x="107505" y="6223"/>
                  </a:lnTo>
                  <a:lnTo>
                    <a:pt x="227901" y="6223"/>
                  </a:lnTo>
                  <a:lnTo>
                    <a:pt x="224218" y="4825"/>
                  </a:lnTo>
                  <a:lnTo>
                    <a:pt x="220535" y="4825"/>
                  </a:lnTo>
                  <a:lnTo>
                    <a:pt x="216852" y="4190"/>
                  </a:lnTo>
                  <a:lnTo>
                    <a:pt x="215011" y="2794"/>
                  </a:lnTo>
                  <a:close/>
                </a:path>
                <a:path w="358140" h="172719">
                  <a:moveTo>
                    <a:pt x="204558" y="1397"/>
                  </a:moveTo>
                  <a:lnTo>
                    <a:pt x="136372" y="1397"/>
                  </a:lnTo>
                  <a:lnTo>
                    <a:pt x="133921" y="2794"/>
                  </a:lnTo>
                  <a:lnTo>
                    <a:pt x="207632" y="2794"/>
                  </a:lnTo>
                  <a:lnTo>
                    <a:pt x="204558" y="1397"/>
                  </a:lnTo>
                  <a:close/>
                </a:path>
                <a:path w="358140" h="172719">
                  <a:moveTo>
                    <a:pt x="193509" y="0"/>
                  </a:moveTo>
                  <a:lnTo>
                    <a:pt x="176301" y="0"/>
                  </a:lnTo>
                  <a:lnTo>
                    <a:pt x="172618" y="1397"/>
                  </a:lnTo>
                  <a:lnTo>
                    <a:pt x="197192" y="1397"/>
                  </a:lnTo>
                  <a:lnTo>
                    <a:pt x="1935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9036" y="902208"/>
              <a:ext cx="152400" cy="1295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5257" y="2286"/>
            <a:ext cx="8930640" cy="14901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47955" marR="5080" indent="-13589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Вивчення способів ефективного зберігання </a:t>
            </a:r>
            <a:r>
              <a:rPr sz="2400" spc="-875" dirty="0"/>
              <a:t> </a:t>
            </a:r>
            <a:r>
              <a:rPr sz="2400" dirty="0"/>
              <a:t>певного </a:t>
            </a:r>
            <a:r>
              <a:rPr sz="2400" spc="-5" dirty="0"/>
              <a:t>виду рослинницької продукції </a:t>
            </a:r>
            <a:r>
              <a:rPr sz="2400" dirty="0"/>
              <a:t>чи </a:t>
            </a:r>
            <a:r>
              <a:rPr sz="2400" spc="5" dirty="0"/>
              <a:t> </a:t>
            </a:r>
            <a:r>
              <a:rPr sz="2400" spc="-5" dirty="0"/>
              <a:t>груп </a:t>
            </a:r>
            <a:r>
              <a:rPr sz="2400" dirty="0"/>
              <a:t>близької </a:t>
            </a:r>
            <a:r>
              <a:rPr sz="2400" spc="-5" dirty="0"/>
              <a:t>за особливостями продукції </a:t>
            </a:r>
            <a:r>
              <a:rPr sz="2400" dirty="0"/>
              <a:t> </a:t>
            </a:r>
            <a:r>
              <a:rPr sz="2400" spc="-5" dirty="0"/>
              <a:t>ґрунтується</a:t>
            </a:r>
            <a:r>
              <a:rPr sz="2400" spc="-50" dirty="0"/>
              <a:t> </a:t>
            </a:r>
            <a:r>
              <a:rPr sz="2400" dirty="0"/>
              <a:t>на </a:t>
            </a:r>
            <a:r>
              <a:rPr sz="2400" spc="-5" dirty="0"/>
              <a:t>досконалому</a:t>
            </a:r>
            <a:r>
              <a:rPr sz="2400" spc="-40" dirty="0"/>
              <a:t> </a:t>
            </a:r>
            <a:r>
              <a:rPr sz="2400" spc="-5" dirty="0" err="1"/>
              <a:t>знанні</a:t>
            </a:r>
            <a:r>
              <a:rPr sz="2400" spc="5" dirty="0"/>
              <a:t> </a:t>
            </a:r>
            <a:r>
              <a:rPr sz="2400" dirty="0" err="1"/>
              <a:t>трьох</a:t>
            </a:r>
            <a:r>
              <a:rPr lang="uk-UA" sz="2400" dirty="0"/>
              <a:t> </a:t>
            </a:r>
            <a:r>
              <a:rPr sz="2400" spc="-5" dirty="0" err="1"/>
              <a:t>однаково</a:t>
            </a:r>
            <a:r>
              <a:rPr sz="2400" spc="-30" dirty="0"/>
              <a:t> </a:t>
            </a:r>
            <a:r>
              <a:rPr sz="2400" spc="-5" dirty="0"/>
              <a:t>важливих</a:t>
            </a:r>
            <a:r>
              <a:rPr sz="2400" spc="-45" dirty="0"/>
              <a:t> </a:t>
            </a:r>
            <a:r>
              <a:rPr sz="2400" spc="-5" dirty="0"/>
              <a:t>складових:</a:t>
            </a:r>
            <a:endParaRPr sz="2400" dirty="0"/>
          </a:p>
        </p:txBody>
      </p:sp>
      <p:pic>
        <p:nvPicPr>
          <p:cNvPr id="1026" name="Picture 2" descr="На Волині половину ринку аграрної продукції займає рослинництво || Волинь U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64516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2852" y="0"/>
            <a:ext cx="3851147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1540" y="233883"/>
            <a:ext cx="5201311" cy="5566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546100" marR="245110" indent="-293370">
              <a:lnSpc>
                <a:spcPct val="100000"/>
              </a:lnSpc>
              <a:spcBef>
                <a:spcPts val="105"/>
              </a:spcBef>
            </a:pPr>
            <a:r>
              <a:rPr sz="2400" dirty="0">
                <a:latin typeface="Arial"/>
                <a:cs typeface="Arial"/>
              </a:rPr>
              <a:t>1.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Об'єкта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зберігання </a:t>
            </a:r>
            <a:r>
              <a:rPr sz="2400" spc="-86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(хімічного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 err="1">
                <a:latin typeface="Arial"/>
                <a:cs typeface="Arial"/>
              </a:rPr>
              <a:t>складу</a:t>
            </a:r>
            <a:r>
              <a:rPr sz="2400" spc="-5" dirty="0">
                <a:latin typeface="Arial"/>
                <a:cs typeface="Arial"/>
              </a:rPr>
              <a:t>,</a:t>
            </a:r>
            <a:r>
              <a:rPr lang="uk-UA" sz="2400" spc="-5" dirty="0">
                <a:latin typeface="Arial"/>
                <a:cs typeface="Arial"/>
              </a:rPr>
              <a:t> </a:t>
            </a:r>
            <a:r>
              <a:rPr sz="2400" dirty="0" err="1">
                <a:latin typeface="Arial"/>
                <a:cs typeface="Arial"/>
              </a:rPr>
              <a:t>фізіології</a:t>
            </a:r>
            <a:r>
              <a:rPr sz="2400" dirty="0">
                <a:latin typeface="Arial"/>
                <a:cs typeface="Arial"/>
              </a:rPr>
              <a:t>),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його </a:t>
            </a:r>
            <a:r>
              <a:rPr sz="2400" spc="-8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фізичних</a:t>
            </a:r>
          </a:p>
          <a:p>
            <a:pPr marL="108585" marR="107314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Arial"/>
                <a:cs typeface="Arial"/>
              </a:rPr>
              <a:t>властивостей,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а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також </a:t>
            </a:r>
            <a:r>
              <a:rPr sz="2400" spc="-8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фізичних </a:t>
            </a:r>
            <a:r>
              <a:rPr sz="2400" dirty="0" err="1">
                <a:latin typeface="Arial"/>
                <a:cs typeface="Arial"/>
              </a:rPr>
              <a:t>та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dirty="0" err="1">
                <a:latin typeface="Arial"/>
                <a:cs typeface="Arial"/>
              </a:rPr>
              <a:t>фізіологічних</a:t>
            </a:r>
            <a:r>
              <a:rPr lang="uk-UA" sz="2400" dirty="0">
                <a:latin typeface="Arial"/>
                <a:cs typeface="Arial"/>
              </a:rPr>
              <a:t> </a:t>
            </a:r>
            <a:r>
              <a:rPr sz="2400" spc="-5" dirty="0" err="1">
                <a:latin typeface="Arial"/>
                <a:cs typeface="Arial"/>
              </a:rPr>
              <a:t>властивостей</a:t>
            </a:r>
            <a:r>
              <a:rPr sz="2400" spc="-5" dirty="0">
                <a:latin typeface="Arial"/>
                <a:cs typeface="Arial"/>
              </a:rPr>
              <a:t> їх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сукупності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(</a:t>
            </a:r>
            <a:r>
              <a:rPr sz="2400" spc="-5" dirty="0" err="1">
                <a:latin typeface="Arial"/>
                <a:cs typeface="Arial"/>
              </a:rPr>
              <a:t>зернових</a:t>
            </a:r>
            <a:r>
              <a:rPr lang="uk-UA" sz="2400" spc="-5" dirty="0">
                <a:latin typeface="Arial"/>
                <a:cs typeface="Arial"/>
              </a:rPr>
              <a:t> </a:t>
            </a:r>
            <a:r>
              <a:rPr sz="2400" dirty="0" err="1">
                <a:latin typeface="Arial"/>
                <a:cs typeface="Arial"/>
              </a:rPr>
              <a:t>мас</a:t>
            </a:r>
            <a:r>
              <a:rPr sz="2400" dirty="0">
                <a:latin typeface="Arial"/>
                <a:cs typeface="Arial"/>
              </a:rPr>
              <a:t>,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маси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бульб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тощо), </a:t>
            </a:r>
            <a:r>
              <a:rPr sz="2400" spc="-869" dirty="0">
                <a:latin typeface="Arial"/>
                <a:cs typeface="Arial"/>
              </a:rPr>
              <a:t> </a:t>
            </a:r>
            <a:r>
              <a:rPr sz="2400" spc="-5" dirty="0" err="1">
                <a:latin typeface="Arial"/>
                <a:cs typeface="Arial"/>
              </a:rPr>
              <a:t>особливостей</a:t>
            </a:r>
            <a:r>
              <a:rPr lang="uk-UA" sz="2400" spc="-5" dirty="0">
                <a:latin typeface="Arial"/>
                <a:cs typeface="Arial"/>
              </a:rPr>
              <a:t> </a:t>
            </a:r>
            <a:r>
              <a:rPr sz="2400" dirty="0" err="1">
                <a:latin typeface="Arial"/>
                <a:cs typeface="Arial"/>
              </a:rPr>
              <a:t>взаємодії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з </a:t>
            </a:r>
            <a:r>
              <a:rPr sz="2400" spc="-869" dirty="0">
                <a:latin typeface="Arial"/>
                <a:cs typeface="Arial"/>
              </a:rPr>
              <a:t> </a:t>
            </a:r>
            <a:r>
              <a:rPr sz="2400" spc="-5" dirty="0" err="1">
                <a:latin typeface="Arial"/>
                <a:cs typeface="Arial"/>
              </a:rPr>
              <a:t>довкіллям</a:t>
            </a:r>
            <a:r>
              <a:rPr sz="2400" spc="-5" dirty="0">
                <a:latin typeface="Arial"/>
                <a:cs typeface="Arial"/>
              </a:rPr>
              <a:t>.</a:t>
            </a:r>
            <a:endParaRPr lang="uk-UA" sz="2400" spc="-5" dirty="0">
              <a:latin typeface="Arial"/>
              <a:cs typeface="Arial"/>
            </a:endParaRPr>
          </a:p>
          <a:p>
            <a:pPr marL="108585" marR="107314">
              <a:lnSpc>
                <a:spcPct val="100000"/>
              </a:lnSpc>
              <a:spcBef>
                <a:spcPts val="5"/>
              </a:spcBef>
            </a:pPr>
            <a:r>
              <a:rPr lang="ru-RU" sz="2400" dirty="0">
                <a:latin typeface="Arial"/>
                <a:cs typeface="Arial"/>
              </a:rPr>
              <a:t>2. </a:t>
            </a:r>
            <a:r>
              <a:rPr lang="ru-RU" sz="2400" dirty="0" err="1">
                <a:latin typeface="Arial"/>
                <a:cs typeface="Arial"/>
              </a:rPr>
              <a:t>Факторів</a:t>
            </a:r>
            <a:r>
              <a:rPr lang="ru-RU" sz="2400" dirty="0">
                <a:latin typeface="Arial"/>
                <a:cs typeface="Arial"/>
              </a:rPr>
              <a:t>, </a:t>
            </a:r>
            <a:r>
              <a:rPr lang="ru-RU" sz="2400" dirty="0" err="1">
                <a:latin typeface="Arial"/>
                <a:cs typeface="Arial"/>
              </a:rPr>
              <a:t>які</a:t>
            </a:r>
            <a:r>
              <a:rPr lang="ru-RU" sz="2400" dirty="0">
                <a:latin typeface="Arial"/>
                <a:cs typeface="Arial"/>
              </a:rPr>
              <a:t> </a:t>
            </a:r>
            <a:r>
              <a:rPr lang="ru-RU" sz="2400" dirty="0" err="1">
                <a:latin typeface="Arial"/>
                <a:cs typeface="Arial"/>
              </a:rPr>
              <a:t>впливають</a:t>
            </a:r>
            <a:r>
              <a:rPr lang="ru-RU" sz="2400" dirty="0">
                <a:latin typeface="Arial"/>
                <a:cs typeface="Arial"/>
              </a:rPr>
              <a:t> на  </a:t>
            </a:r>
            <a:r>
              <a:rPr lang="ru-RU" sz="2400" dirty="0" err="1">
                <a:latin typeface="Arial"/>
                <a:cs typeface="Arial"/>
              </a:rPr>
              <a:t>процеси</a:t>
            </a:r>
            <a:r>
              <a:rPr lang="ru-RU" sz="2400" dirty="0">
                <a:latin typeface="Arial"/>
                <a:cs typeface="Arial"/>
              </a:rPr>
              <a:t>, </a:t>
            </a:r>
            <a:r>
              <a:rPr lang="ru-RU" sz="2400" dirty="0" err="1">
                <a:latin typeface="Arial"/>
                <a:cs typeface="Arial"/>
              </a:rPr>
              <a:t>що</a:t>
            </a:r>
            <a:r>
              <a:rPr lang="ru-RU" sz="2400" dirty="0">
                <a:latin typeface="Arial"/>
                <a:cs typeface="Arial"/>
              </a:rPr>
              <a:t> </a:t>
            </a:r>
            <a:r>
              <a:rPr lang="ru-RU" sz="2400" dirty="0" err="1">
                <a:latin typeface="Arial"/>
                <a:cs typeface="Arial"/>
              </a:rPr>
              <a:t>відбуваються</a:t>
            </a:r>
            <a:r>
              <a:rPr lang="ru-RU" sz="2400" dirty="0">
                <a:latin typeface="Arial"/>
                <a:cs typeface="Arial"/>
              </a:rPr>
              <a:t> в</a:t>
            </a:r>
          </a:p>
          <a:p>
            <a:pPr marL="108585" marR="107314">
              <a:lnSpc>
                <a:spcPct val="100000"/>
              </a:lnSpc>
              <a:spcBef>
                <a:spcPts val="5"/>
              </a:spcBef>
            </a:pPr>
            <a:r>
              <a:rPr lang="ru-RU" sz="2400" dirty="0" err="1">
                <a:latin typeface="Arial"/>
                <a:cs typeface="Arial"/>
              </a:rPr>
              <a:t>продукції</a:t>
            </a:r>
            <a:r>
              <a:rPr lang="ru-RU" sz="2400" dirty="0">
                <a:latin typeface="Arial"/>
                <a:cs typeface="Arial"/>
              </a:rPr>
              <a:t> </a:t>
            </a:r>
            <a:r>
              <a:rPr lang="ru-RU" sz="2400" dirty="0" err="1">
                <a:latin typeface="Arial"/>
                <a:cs typeface="Arial"/>
              </a:rPr>
              <a:t>під</a:t>
            </a:r>
            <a:r>
              <a:rPr lang="ru-RU" sz="2400" dirty="0">
                <a:latin typeface="Arial"/>
                <a:cs typeface="Arial"/>
              </a:rPr>
              <a:t> час </a:t>
            </a:r>
            <a:r>
              <a:rPr lang="ru-RU" sz="2400" dirty="0" err="1">
                <a:latin typeface="Arial"/>
                <a:cs typeface="Arial"/>
              </a:rPr>
              <a:t>зберігання</a:t>
            </a:r>
            <a:r>
              <a:rPr lang="ru-RU" sz="2400" dirty="0">
                <a:latin typeface="Arial"/>
                <a:cs typeface="Arial"/>
              </a:rPr>
              <a:t> </a:t>
            </a:r>
            <a:r>
              <a:rPr lang="ru-RU" sz="2400" dirty="0" err="1">
                <a:latin typeface="Arial"/>
                <a:cs typeface="Arial"/>
              </a:rPr>
              <a:t>чи</a:t>
            </a:r>
            <a:r>
              <a:rPr lang="ru-RU" sz="2400" dirty="0">
                <a:latin typeface="Arial"/>
                <a:cs typeface="Arial"/>
              </a:rPr>
              <a:t>  </a:t>
            </a:r>
            <a:r>
              <a:rPr lang="ru-RU" sz="2400" dirty="0" err="1">
                <a:latin typeface="Arial"/>
                <a:cs typeface="Arial"/>
              </a:rPr>
              <a:t>переробки</a:t>
            </a:r>
            <a:r>
              <a:rPr lang="ru-RU" sz="2400" dirty="0">
                <a:latin typeface="Arial"/>
                <a:cs typeface="Arial"/>
              </a:rPr>
              <a:t>.</a:t>
            </a:r>
          </a:p>
          <a:p>
            <a:pPr marL="108585" marR="107314">
              <a:lnSpc>
                <a:spcPct val="100000"/>
              </a:lnSpc>
              <a:spcBef>
                <a:spcPts val="5"/>
              </a:spcBef>
            </a:pPr>
            <a:r>
              <a:rPr lang="ru-RU" sz="2400" dirty="0">
                <a:latin typeface="Arial" pitchFamily="34" charset="0"/>
                <a:cs typeface="Arial" pitchFamily="34" charset="0"/>
              </a:rPr>
              <a:t>3. </a:t>
            </a:r>
            <a:r>
              <a:rPr lang="ru-RU" sz="2400" spc="-5" dirty="0" err="1">
                <a:latin typeface="Arial" pitchFamily="34" charset="0"/>
                <a:cs typeface="Arial" pitchFamily="34" charset="0"/>
              </a:rPr>
              <a:t>Наукових</a:t>
            </a:r>
            <a:r>
              <a:rPr lang="ru-RU" sz="2400" spc="-5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err="1">
                <a:latin typeface="Arial" pitchFamily="34" charset="0"/>
                <a:cs typeface="Arial" pitchFamily="34" charset="0"/>
              </a:rPr>
              <a:t>принципів</a:t>
            </a:r>
            <a:r>
              <a:rPr lang="ru-RU" sz="2400" dirty="0">
                <a:latin typeface="Arial" pitchFamily="34" charset="0"/>
                <a:cs typeface="Arial" pitchFamily="34" charset="0"/>
              </a:rPr>
              <a:t>, </a:t>
            </a:r>
            <a:r>
              <a:rPr lang="ru-RU" sz="2400" spc="-5" dirty="0" err="1">
                <a:latin typeface="Arial" pitchFamily="34" charset="0"/>
                <a:cs typeface="Arial" pitchFamily="34" charset="0"/>
              </a:rPr>
              <a:t>які</a:t>
            </a:r>
            <a:r>
              <a:rPr lang="ru-RU" sz="2400" spc="-5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err="1">
                <a:latin typeface="Arial" pitchFamily="34" charset="0"/>
                <a:cs typeface="Arial" pitchFamily="34" charset="0"/>
              </a:rPr>
              <a:t>покладено</a:t>
            </a:r>
            <a:r>
              <a:rPr lang="ru-RU" sz="2400" spc="-15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>
                <a:latin typeface="Arial" pitchFamily="34" charset="0"/>
                <a:cs typeface="Arial" pitchFamily="34" charset="0"/>
              </a:rPr>
              <a:t>в</a:t>
            </a:r>
            <a:r>
              <a:rPr lang="ru-RU" sz="2400" spc="-3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>
                <a:latin typeface="Arial" pitchFamily="34" charset="0"/>
                <a:cs typeface="Arial" pitchFamily="34" charset="0"/>
              </a:rPr>
              <a:t>основу</a:t>
            </a:r>
            <a:r>
              <a:rPr lang="ru-RU" sz="2400" spc="-15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400" spc="-5" dirty="0" err="1">
                <a:latin typeface="Arial" pitchFamily="34" charset="0"/>
                <a:cs typeface="Arial" pitchFamily="34" charset="0"/>
              </a:rPr>
              <a:t>зберігання</a:t>
            </a:r>
            <a:r>
              <a:rPr lang="ru-RU" sz="2400" spc="-5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err="1">
                <a:latin typeface="Arial" pitchFamily="34" charset="0"/>
                <a:cs typeface="Arial" pitchFamily="34" charset="0"/>
              </a:rPr>
              <a:t>певного</a:t>
            </a:r>
            <a:r>
              <a:rPr lang="ru-RU" sz="2400" spc="-30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>
                <a:latin typeface="Arial" pitchFamily="34" charset="0"/>
                <a:cs typeface="Arial" pitchFamily="34" charset="0"/>
              </a:rPr>
              <a:t>виду</a:t>
            </a:r>
            <a:r>
              <a:rPr lang="ru-RU" sz="2400" spc="-35" dirty="0">
                <a:latin typeface="Arial" pitchFamily="34" charset="0"/>
                <a:cs typeface="Arial" pitchFamily="34" charset="0"/>
              </a:rPr>
              <a:t> </a:t>
            </a:r>
            <a:r>
              <a:rPr lang="ru-RU" sz="2400" dirty="0" err="1">
                <a:latin typeface="Arial" pitchFamily="34" charset="0"/>
                <a:cs typeface="Arial" pitchFamily="34" charset="0"/>
              </a:rPr>
              <a:t>продукції</a:t>
            </a:r>
            <a:r>
              <a:rPr lang="ru-RU" sz="2400" dirty="0">
                <a:latin typeface="Arial" pitchFamily="34" charset="0"/>
                <a:cs typeface="Arial" pitchFamily="34" charset="0"/>
              </a:rPr>
              <a:t>.</a:t>
            </a:r>
            <a:endParaRPr sz="24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2400" y="30438"/>
            <a:ext cx="9296400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2400" b="1" dirty="0"/>
              <a:t>Зернове </a:t>
            </a:r>
            <a:r>
              <a:rPr lang="ru-RU" sz="2400" b="1" dirty="0" err="1"/>
              <a:t>господарство</a:t>
            </a:r>
            <a:r>
              <a:rPr lang="ru-RU" sz="2400" b="1" dirty="0"/>
              <a:t> – </a:t>
            </a:r>
            <a:r>
              <a:rPr lang="ru-RU" sz="2400" b="1" dirty="0" err="1"/>
              <a:t>це</a:t>
            </a:r>
            <a:r>
              <a:rPr lang="ru-RU" sz="2400" b="1" dirty="0"/>
              <a:t> основа </a:t>
            </a:r>
            <a:r>
              <a:rPr lang="ru-RU" sz="2400" b="1" dirty="0" err="1"/>
              <a:t>сільського</a:t>
            </a:r>
            <a:r>
              <a:rPr lang="ru-RU" sz="2400" b="1" dirty="0"/>
              <a:t> </a:t>
            </a:r>
            <a:r>
              <a:rPr lang="ru-RU" sz="2400" b="1" dirty="0" err="1"/>
              <a:t>господарства</a:t>
            </a:r>
            <a:r>
              <a:rPr lang="ru-RU" sz="2400" dirty="0"/>
              <a:t>. Зерно і </a:t>
            </a:r>
            <a:r>
              <a:rPr lang="ru-RU" sz="2400" dirty="0" err="1"/>
              <a:t>продукти</a:t>
            </a:r>
            <a:r>
              <a:rPr lang="ru-RU" sz="2400" dirty="0"/>
              <a:t> </a:t>
            </a:r>
            <a:r>
              <a:rPr lang="ru-RU" sz="2400" dirty="0" err="1"/>
              <a:t>його</a:t>
            </a:r>
            <a:r>
              <a:rPr lang="ru-RU" sz="2400" dirty="0"/>
              <a:t> </a:t>
            </a:r>
            <a:r>
              <a:rPr lang="ru-RU" sz="2400" dirty="0" err="1"/>
              <a:t>переробки</a:t>
            </a:r>
            <a:r>
              <a:rPr lang="ru-RU" sz="2400" dirty="0"/>
              <a:t> </a:t>
            </a:r>
            <a:r>
              <a:rPr lang="ru-RU" sz="2400" dirty="0" err="1"/>
              <a:t>мають</a:t>
            </a:r>
            <a:r>
              <a:rPr lang="ru-RU" sz="2400" dirty="0"/>
              <a:t> </a:t>
            </a:r>
            <a:r>
              <a:rPr lang="ru-RU" sz="2400" dirty="0" err="1"/>
              <a:t>різнобічне</a:t>
            </a:r>
            <a:r>
              <a:rPr lang="ru-RU" sz="2400" dirty="0"/>
              <a:t> </a:t>
            </a:r>
            <a:r>
              <a:rPr lang="ru-RU" sz="2400" dirty="0" err="1"/>
              <a:t>застосування</a:t>
            </a:r>
            <a:r>
              <a:rPr lang="ru-RU" sz="2400" dirty="0"/>
              <a:t>: </a:t>
            </a:r>
            <a:endParaRPr lang="en-US" sz="2400" dirty="0"/>
          </a:p>
          <a:p>
            <a:r>
              <a:rPr lang="ru-RU" sz="2400" b="1" i="1" dirty="0" err="1"/>
              <a:t>продовольче</a:t>
            </a:r>
            <a:r>
              <a:rPr lang="ru-RU" sz="2400" b="1" i="1" dirty="0"/>
              <a:t>, </a:t>
            </a:r>
            <a:r>
              <a:rPr lang="ru-RU" sz="2400" b="1" i="1" dirty="0" err="1"/>
              <a:t>кормове</a:t>
            </a:r>
            <a:r>
              <a:rPr lang="ru-RU" sz="2400" b="1" i="1" dirty="0"/>
              <a:t> та </a:t>
            </a:r>
            <a:r>
              <a:rPr lang="ru-RU" sz="2400" b="1" i="1" dirty="0" err="1"/>
              <a:t>технічне</a:t>
            </a:r>
            <a:r>
              <a:rPr lang="ru-RU" sz="2400" b="1" i="1" dirty="0"/>
              <a:t>.</a:t>
            </a:r>
            <a:endParaRPr lang="ru-RU" sz="2400" dirty="0"/>
          </a:p>
          <a:p>
            <a:r>
              <a:rPr lang="ru-RU" sz="2400" dirty="0" err="1"/>
              <a:t>Збільшення</a:t>
            </a:r>
            <a:r>
              <a:rPr lang="ru-RU" sz="2400" dirty="0"/>
              <a:t> </a:t>
            </a:r>
            <a:r>
              <a:rPr lang="ru-RU" sz="2400" dirty="0" err="1"/>
              <a:t>виробництва</a:t>
            </a:r>
            <a:r>
              <a:rPr lang="ru-RU" sz="2400" dirty="0"/>
              <a:t> </a:t>
            </a:r>
            <a:r>
              <a:rPr lang="ru-RU" sz="2400" dirty="0" err="1"/>
              <a:t>сільськогосподарської</a:t>
            </a:r>
            <a:r>
              <a:rPr lang="ru-RU" sz="2400" dirty="0"/>
              <a:t> </a:t>
            </a:r>
            <a:r>
              <a:rPr lang="ru-RU" sz="2400" dirty="0" err="1"/>
              <a:t>продукції</a:t>
            </a:r>
            <a:r>
              <a:rPr lang="ru-RU" sz="2400" dirty="0"/>
              <a:t> </a:t>
            </a:r>
            <a:r>
              <a:rPr lang="ru-RU" sz="2400" dirty="0" err="1"/>
              <a:t>відбувається</a:t>
            </a:r>
            <a:r>
              <a:rPr lang="ru-RU" sz="2400" dirty="0"/>
              <a:t> в основному за </a:t>
            </a:r>
            <a:r>
              <a:rPr lang="ru-RU" sz="2400" dirty="0" err="1"/>
              <a:t>рахунок</a:t>
            </a:r>
            <a:r>
              <a:rPr lang="ru-RU" sz="2400" dirty="0"/>
              <a:t> </a:t>
            </a:r>
            <a:r>
              <a:rPr lang="ru-RU" sz="2400" dirty="0" err="1"/>
              <a:t>вирощування</a:t>
            </a:r>
            <a:r>
              <a:rPr lang="ru-RU" sz="2400" dirty="0"/>
              <a:t> </a:t>
            </a:r>
            <a:r>
              <a:rPr lang="ru-RU" sz="2400" dirty="0" err="1"/>
              <a:t>високих</a:t>
            </a:r>
            <a:r>
              <a:rPr lang="ru-RU" sz="2400" dirty="0"/>
              <a:t> </a:t>
            </a:r>
            <a:r>
              <a:rPr lang="ru-RU" sz="2400" dirty="0" err="1"/>
              <a:t>урожаїв</a:t>
            </a:r>
            <a:r>
              <a:rPr lang="ru-RU" sz="2400" dirty="0"/>
              <a:t> при </a:t>
            </a:r>
            <a:r>
              <a:rPr lang="ru-RU" sz="2400" dirty="0" err="1"/>
              <a:t>застосуванні</a:t>
            </a:r>
            <a:r>
              <a:rPr lang="ru-RU" sz="2400" dirty="0"/>
              <a:t> </a:t>
            </a:r>
            <a:r>
              <a:rPr lang="ru-RU" sz="2400" dirty="0" err="1"/>
              <a:t>інтенсивних</a:t>
            </a:r>
            <a:r>
              <a:rPr lang="ru-RU" sz="2400" dirty="0"/>
              <a:t> </a:t>
            </a:r>
            <a:r>
              <a:rPr lang="ru-RU" sz="2400" dirty="0" err="1"/>
              <a:t>технологій</a:t>
            </a:r>
            <a:r>
              <a:rPr lang="ru-RU" sz="2400" dirty="0"/>
              <a:t>.</a:t>
            </a:r>
          </a:p>
        </p:txBody>
      </p:sp>
      <p:pic>
        <p:nvPicPr>
          <p:cNvPr id="2050" name="Picture 2" descr="Україна споживає лише чверть всіх зернових, які виробляє – AgroNe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338762"/>
            <a:ext cx="7620000" cy="452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453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28" y="0"/>
            <a:ext cx="5939672" cy="313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b="1" i="1" dirty="0" err="1"/>
              <a:t>Складові</a:t>
            </a:r>
            <a:r>
              <a:rPr lang="ru-RU" b="1" i="1" dirty="0"/>
              <a:t> </a:t>
            </a:r>
            <a:r>
              <a:rPr lang="ru-RU" b="1" i="1" dirty="0" err="1"/>
              <a:t>частини</a:t>
            </a:r>
            <a:r>
              <a:rPr lang="ru-RU" b="1" i="1" dirty="0"/>
              <a:t> </a:t>
            </a:r>
            <a:r>
              <a:rPr lang="ru-RU" b="1" i="1" dirty="0" err="1"/>
              <a:t>інтенсивної</a:t>
            </a:r>
            <a:r>
              <a:rPr lang="ru-RU" b="1" i="1" dirty="0"/>
              <a:t> </a:t>
            </a:r>
            <a:r>
              <a:rPr lang="ru-RU" b="1" i="1" dirty="0" err="1"/>
              <a:t>технології</a:t>
            </a:r>
            <a:r>
              <a:rPr lang="ru-RU" b="1" i="1" dirty="0"/>
              <a:t> </a:t>
            </a:r>
            <a:r>
              <a:rPr lang="ru-RU" b="1" i="1" dirty="0" err="1"/>
              <a:t>вирощування</a:t>
            </a:r>
            <a:r>
              <a:rPr lang="ru-RU" b="1" i="1" dirty="0"/>
              <a:t> </a:t>
            </a:r>
            <a:r>
              <a:rPr lang="ru-RU" b="1" i="1" dirty="0" err="1"/>
              <a:t>зернових</a:t>
            </a:r>
            <a:r>
              <a:rPr lang="ru-RU" b="1" i="1" dirty="0"/>
              <a:t> культур:</a:t>
            </a:r>
          </a:p>
          <a:p>
            <a:pPr lvl="0" algn="just"/>
            <a:r>
              <a:rPr lang="en-US" dirty="0"/>
              <a:t>- </a:t>
            </a:r>
            <a:r>
              <a:rPr lang="ru-RU" dirty="0" err="1"/>
              <a:t>розміщення</a:t>
            </a:r>
            <a:r>
              <a:rPr lang="ru-RU" dirty="0"/>
              <a:t> </a:t>
            </a:r>
            <a:r>
              <a:rPr lang="ru-RU" dirty="0" err="1"/>
              <a:t>посівів</a:t>
            </a:r>
            <a:r>
              <a:rPr lang="ru-RU" dirty="0"/>
              <a:t> </a:t>
            </a:r>
            <a:r>
              <a:rPr lang="ru-RU" dirty="0" err="1"/>
              <a:t>після</a:t>
            </a:r>
            <a:r>
              <a:rPr lang="ru-RU" dirty="0"/>
              <a:t> </a:t>
            </a:r>
            <a:r>
              <a:rPr lang="ru-RU" dirty="0" err="1"/>
              <a:t>кращих</a:t>
            </a:r>
            <a:r>
              <a:rPr lang="ru-RU" dirty="0"/>
              <a:t> </a:t>
            </a:r>
            <a:r>
              <a:rPr lang="ru-RU" dirty="0" err="1"/>
              <a:t>попередників</a:t>
            </a:r>
            <a:r>
              <a:rPr lang="ru-RU" dirty="0"/>
              <a:t> у </a:t>
            </a:r>
            <a:r>
              <a:rPr lang="ru-RU" dirty="0" err="1"/>
              <a:t>системі</a:t>
            </a:r>
            <a:r>
              <a:rPr lang="ru-RU" dirty="0"/>
              <a:t> </a:t>
            </a:r>
            <a:r>
              <a:rPr lang="ru-RU" dirty="0" err="1"/>
              <a:t>сівозмін</a:t>
            </a:r>
            <a:r>
              <a:rPr lang="ru-RU" dirty="0"/>
              <a:t>;</a:t>
            </a:r>
          </a:p>
          <a:p>
            <a:pPr lvl="0" algn="just"/>
            <a:r>
              <a:rPr lang="en-US" dirty="0"/>
              <a:t>- </a:t>
            </a:r>
            <a:r>
              <a:rPr lang="ru-RU" dirty="0" err="1"/>
              <a:t>вирощування</a:t>
            </a:r>
            <a:r>
              <a:rPr lang="ru-RU" dirty="0"/>
              <a:t> </a:t>
            </a:r>
            <a:r>
              <a:rPr lang="ru-RU" dirty="0" err="1"/>
              <a:t>високоврожайних</a:t>
            </a:r>
            <a:r>
              <a:rPr lang="ru-RU" dirty="0"/>
              <a:t> і </a:t>
            </a:r>
            <a:r>
              <a:rPr lang="ru-RU" dirty="0" err="1"/>
              <a:t>високоякісних</a:t>
            </a:r>
            <a:r>
              <a:rPr lang="ru-RU" dirty="0"/>
              <a:t> </a:t>
            </a:r>
            <a:r>
              <a:rPr lang="ru-RU" dirty="0" err="1"/>
              <a:t>сортів</a:t>
            </a:r>
            <a:r>
              <a:rPr lang="ru-RU" dirty="0"/>
              <a:t>, </a:t>
            </a:r>
            <a:r>
              <a:rPr lang="ru-RU" dirty="0" err="1"/>
              <a:t>які</a:t>
            </a:r>
            <a:r>
              <a:rPr lang="ru-RU" dirty="0"/>
              <a:t> позитивно </a:t>
            </a:r>
            <a:r>
              <a:rPr lang="ru-RU" dirty="0" err="1"/>
              <a:t>реагують</a:t>
            </a:r>
            <a:r>
              <a:rPr lang="ru-RU" dirty="0"/>
              <a:t> на </a:t>
            </a:r>
            <a:r>
              <a:rPr lang="ru-RU" dirty="0" err="1"/>
              <a:t>високий</a:t>
            </a:r>
            <a:r>
              <a:rPr lang="ru-RU" dirty="0"/>
              <a:t> агрофон, </a:t>
            </a:r>
            <a:r>
              <a:rPr lang="ru-RU" dirty="0" err="1"/>
              <a:t>стійких</a:t>
            </a:r>
            <a:r>
              <a:rPr lang="ru-RU" dirty="0"/>
              <a:t> </a:t>
            </a:r>
            <a:r>
              <a:rPr lang="ru-RU" dirty="0" err="1"/>
              <a:t>проти</a:t>
            </a:r>
            <a:r>
              <a:rPr lang="ru-RU" dirty="0"/>
              <a:t> </a:t>
            </a:r>
            <a:r>
              <a:rPr lang="ru-RU" dirty="0" err="1"/>
              <a:t>вилягання</a:t>
            </a:r>
            <a:r>
              <a:rPr lang="ru-RU" dirty="0"/>
              <a:t> та </a:t>
            </a:r>
            <a:r>
              <a:rPr lang="ru-RU" dirty="0" err="1"/>
              <a:t>осипання</a:t>
            </a:r>
            <a:r>
              <a:rPr lang="ru-RU" dirty="0"/>
              <a:t>;</a:t>
            </a:r>
          </a:p>
          <a:p>
            <a:pPr lvl="0" algn="just"/>
            <a:r>
              <a:rPr lang="en-US" dirty="0"/>
              <a:t>- </a:t>
            </a:r>
            <a:r>
              <a:rPr lang="ru-RU" dirty="0" err="1"/>
              <a:t>оптимальне</a:t>
            </a:r>
            <a:r>
              <a:rPr lang="ru-RU" dirty="0"/>
              <a:t> </a:t>
            </a:r>
            <a:r>
              <a:rPr lang="ru-RU" dirty="0" err="1"/>
              <a:t>забезпечення</a:t>
            </a:r>
            <a:r>
              <a:rPr lang="ru-RU" dirty="0"/>
              <a:t> </a:t>
            </a:r>
            <a:r>
              <a:rPr lang="ru-RU" dirty="0" err="1"/>
              <a:t>рослин</a:t>
            </a:r>
            <a:r>
              <a:rPr lang="ru-RU" dirty="0"/>
              <a:t> </a:t>
            </a:r>
            <a:r>
              <a:rPr lang="ru-RU" dirty="0" err="1"/>
              <a:t>елементами</a:t>
            </a:r>
            <a:r>
              <a:rPr lang="ru-RU" dirty="0"/>
              <a:t> </a:t>
            </a:r>
            <a:r>
              <a:rPr lang="ru-RU" dirty="0" err="1"/>
              <a:t>живлення</a:t>
            </a:r>
            <a:r>
              <a:rPr lang="ru-RU" dirty="0"/>
              <a:t> з </a:t>
            </a:r>
            <a:r>
              <a:rPr lang="ru-RU" dirty="0" err="1"/>
              <a:t>врахуванням</a:t>
            </a:r>
            <a:r>
              <a:rPr lang="ru-RU" dirty="0"/>
              <a:t> </a:t>
            </a:r>
            <a:r>
              <a:rPr lang="ru-RU" dirty="0" err="1"/>
              <a:t>їх</a:t>
            </a:r>
            <a:r>
              <a:rPr lang="ru-RU" dirty="0"/>
              <a:t> </a:t>
            </a:r>
            <a:r>
              <a:rPr lang="ru-RU" dirty="0" err="1"/>
              <a:t>вмісту</a:t>
            </a:r>
            <a:r>
              <a:rPr lang="ru-RU" dirty="0"/>
              <a:t> в </a:t>
            </a:r>
            <a:r>
              <a:rPr lang="ru-RU" dirty="0" err="1"/>
              <a:t>ґрунті</a:t>
            </a:r>
            <a:r>
              <a:rPr lang="ru-RU" dirty="0"/>
              <a:t>;</a:t>
            </a:r>
          </a:p>
          <a:p>
            <a:pPr lvl="0" algn="just"/>
            <a:r>
              <a:rPr lang="en-US" dirty="0"/>
              <a:t>- </a:t>
            </a:r>
            <a:r>
              <a:rPr lang="ru-RU" dirty="0" err="1"/>
              <a:t>роздрібне</a:t>
            </a:r>
            <a:r>
              <a:rPr lang="ru-RU" dirty="0"/>
              <a:t> </a:t>
            </a:r>
            <a:r>
              <a:rPr lang="ru-RU" dirty="0" err="1"/>
              <a:t>застосування</a:t>
            </a:r>
            <a:r>
              <a:rPr lang="ru-RU" dirty="0"/>
              <a:t> </a:t>
            </a:r>
            <a:r>
              <a:rPr lang="ru-RU" dirty="0" err="1"/>
              <a:t>азотних</a:t>
            </a:r>
            <a:r>
              <a:rPr lang="ru-RU" dirty="0"/>
              <a:t> добрив </a:t>
            </a:r>
            <a:r>
              <a:rPr lang="ru-RU" dirty="0" err="1"/>
              <a:t>протягом</a:t>
            </a:r>
            <a:r>
              <a:rPr lang="ru-RU" dirty="0"/>
              <a:t> </a:t>
            </a:r>
            <a:r>
              <a:rPr lang="ru-RU" dirty="0" err="1"/>
              <a:t>всієї</a:t>
            </a:r>
            <a:r>
              <a:rPr lang="ru-RU" dirty="0"/>
              <a:t> </a:t>
            </a:r>
            <a:r>
              <a:rPr lang="ru-RU" dirty="0" err="1"/>
              <a:t>вегетації</a:t>
            </a:r>
            <a:r>
              <a:rPr lang="ru-RU" dirty="0"/>
              <a:t> на </a:t>
            </a:r>
            <a:r>
              <a:rPr lang="ru-RU" dirty="0" err="1"/>
              <a:t>основі</a:t>
            </a:r>
            <a:r>
              <a:rPr lang="ru-RU" dirty="0"/>
              <a:t> </a:t>
            </a:r>
            <a:r>
              <a:rPr lang="ru-RU" dirty="0" err="1"/>
              <a:t>ґрунтової</a:t>
            </a:r>
            <a:r>
              <a:rPr lang="ru-RU" dirty="0"/>
              <a:t> і </a:t>
            </a:r>
            <a:r>
              <a:rPr lang="ru-RU" dirty="0" err="1"/>
              <a:t>рослинної</a:t>
            </a:r>
            <a:r>
              <a:rPr lang="ru-RU" dirty="0"/>
              <a:t> </a:t>
            </a:r>
            <a:r>
              <a:rPr lang="ru-RU" dirty="0" err="1"/>
              <a:t>діагностики</a:t>
            </a:r>
            <a:r>
              <a:rPr lang="ru-RU" dirty="0"/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3451981-2D52-46ED-934E-71D816296BD3}"/>
              </a:ext>
            </a:extLst>
          </p:cNvPr>
          <p:cNvSpPr txBox="1"/>
          <p:nvPr/>
        </p:nvSpPr>
        <p:spPr>
          <a:xfrm>
            <a:off x="4267200" y="3394741"/>
            <a:ext cx="4876800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US" sz="1800" dirty="0"/>
              <a:t>- </a:t>
            </a:r>
            <a:r>
              <a:rPr lang="ru-RU" sz="1800" dirty="0" err="1"/>
              <a:t>застосування</a:t>
            </a:r>
            <a:r>
              <a:rPr lang="ru-RU" sz="1800" dirty="0"/>
              <a:t> </a:t>
            </a:r>
            <a:r>
              <a:rPr lang="ru-RU" sz="1800" dirty="0" err="1"/>
              <a:t>диференційованої</a:t>
            </a:r>
            <a:r>
              <a:rPr lang="ru-RU" sz="1800" dirty="0"/>
              <a:t> </a:t>
            </a:r>
            <a:r>
              <a:rPr lang="ru-RU" sz="1800" dirty="0" err="1"/>
              <a:t>системи</a:t>
            </a:r>
            <a:r>
              <a:rPr lang="ru-RU" sz="1800" dirty="0"/>
              <a:t> </a:t>
            </a:r>
            <a:r>
              <a:rPr lang="ru-RU" sz="1800" dirty="0" err="1"/>
              <a:t>обробітку</a:t>
            </a:r>
            <a:r>
              <a:rPr lang="ru-RU" sz="1800" dirty="0"/>
              <a:t> </a:t>
            </a:r>
            <a:r>
              <a:rPr lang="ru-RU" sz="1800" dirty="0" err="1"/>
              <a:t>ґрунту</a:t>
            </a:r>
            <a:r>
              <a:rPr lang="ru-RU" sz="1800" dirty="0"/>
              <a:t> </a:t>
            </a:r>
            <a:r>
              <a:rPr lang="ru-RU" sz="1800" dirty="0" err="1"/>
              <a:t>залежно</a:t>
            </a:r>
            <a:r>
              <a:rPr lang="ru-RU" sz="1800" dirty="0"/>
              <a:t> </a:t>
            </a:r>
            <a:r>
              <a:rPr lang="ru-RU" sz="1800" dirty="0" err="1"/>
              <a:t>від</a:t>
            </a:r>
            <a:r>
              <a:rPr lang="ru-RU" sz="1800" dirty="0"/>
              <a:t> грунтово-</a:t>
            </a:r>
            <a:r>
              <a:rPr lang="ru-RU" sz="1800" dirty="0" err="1"/>
              <a:t>кліматичних</a:t>
            </a:r>
            <a:r>
              <a:rPr lang="ru-RU" sz="1800" dirty="0"/>
              <a:t> умов;</a:t>
            </a:r>
          </a:p>
          <a:p>
            <a:pPr lvl="0"/>
            <a:r>
              <a:rPr lang="en-US" sz="1800" dirty="0"/>
              <a:t>- </a:t>
            </a:r>
            <a:r>
              <a:rPr lang="ru-RU" sz="1800" dirty="0" err="1"/>
              <a:t>застосування</a:t>
            </a:r>
            <a:r>
              <a:rPr lang="ru-RU" sz="1800" dirty="0"/>
              <a:t> </a:t>
            </a:r>
            <a:r>
              <a:rPr lang="ru-RU" sz="1800" dirty="0" err="1"/>
              <a:t>інтегрованої</a:t>
            </a:r>
            <a:r>
              <a:rPr lang="ru-RU" sz="1800" dirty="0"/>
              <a:t> </a:t>
            </a:r>
            <a:r>
              <a:rPr lang="ru-RU" sz="1800" dirty="0" err="1"/>
              <a:t>системи</a:t>
            </a:r>
            <a:r>
              <a:rPr lang="ru-RU" sz="1800" dirty="0"/>
              <a:t> </a:t>
            </a:r>
            <a:r>
              <a:rPr lang="ru-RU" sz="1800" dirty="0" err="1"/>
              <a:t>захисту</a:t>
            </a:r>
            <a:r>
              <a:rPr lang="ru-RU" sz="1800" dirty="0"/>
              <a:t> </a:t>
            </a:r>
            <a:r>
              <a:rPr lang="ru-RU" sz="1800" dirty="0" err="1"/>
              <a:t>рослин</a:t>
            </a:r>
            <a:r>
              <a:rPr lang="ru-RU" sz="1800" dirty="0"/>
              <a:t> </a:t>
            </a:r>
            <a:r>
              <a:rPr lang="ru-RU" sz="1800" dirty="0" err="1"/>
              <a:t>від</a:t>
            </a:r>
            <a:r>
              <a:rPr lang="ru-RU" sz="1800" dirty="0"/>
              <a:t> </a:t>
            </a:r>
            <a:r>
              <a:rPr lang="ru-RU" sz="1800" dirty="0" err="1"/>
              <a:t>бур’янів</a:t>
            </a:r>
            <a:r>
              <a:rPr lang="ru-RU" sz="1800" dirty="0"/>
              <a:t>, хвороб та </a:t>
            </a:r>
            <a:r>
              <a:rPr lang="ru-RU" sz="1800" dirty="0" err="1"/>
              <a:t>шкідників</a:t>
            </a:r>
            <a:r>
              <a:rPr lang="ru-RU" sz="1800" dirty="0"/>
              <a:t>;</a:t>
            </a:r>
          </a:p>
          <a:p>
            <a:pPr lvl="0"/>
            <a:r>
              <a:rPr lang="en-US" sz="1800" dirty="0"/>
              <a:t>- </a:t>
            </a:r>
            <a:r>
              <a:rPr lang="ru-RU" sz="1800" dirty="0" err="1"/>
              <a:t>регулювання</a:t>
            </a:r>
            <a:r>
              <a:rPr lang="ru-RU" sz="1800" dirty="0"/>
              <a:t> росту </a:t>
            </a:r>
            <a:r>
              <a:rPr lang="ru-RU" sz="1800" dirty="0" err="1"/>
              <a:t>рослин</a:t>
            </a:r>
            <a:r>
              <a:rPr lang="ru-RU" sz="1800" dirty="0"/>
              <a:t> за </a:t>
            </a:r>
            <a:r>
              <a:rPr lang="ru-RU" sz="1800" dirty="0" err="1"/>
              <a:t>допомогою</a:t>
            </a:r>
            <a:r>
              <a:rPr lang="ru-RU" sz="1800" dirty="0"/>
              <a:t> </a:t>
            </a:r>
            <a:r>
              <a:rPr lang="ru-RU" sz="1800" dirty="0" err="1"/>
              <a:t>ретардантів</a:t>
            </a:r>
            <a:r>
              <a:rPr lang="ru-RU" sz="1800" dirty="0"/>
              <a:t>;</a:t>
            </a:r>
          </a:p>
          <a:p>
            <a:pPr lvl="0"/>
            <a:r>
              <a:rPr lang="en-US" sz="1800" dirty="0"/>
              <a:t>- </a:t>
            </a:r>
            <a:r>
              <a:rPr lang="ru-RU" sz="1800" dirty="0" err="1"/>
              <a:t>своєчасне</a:t>
            </a:r>
            <a:r>
              <a:rPr lang="ru-RU" sz="1800" dirty="0"/>
              <a:t> й </a:t>
            </a:r>
            <a:r>
              <a:rPr lang="ru-RU" sz="1800" dirty="0" err="1"/>
              <a:t>доброякісне</a:t>
            </a:r>
            <a:r>
              <a:rPr lang="ru-RU" sz="1800" dirty="0"/>
              <a:t> </a:t>
            </a:r>
            <a:r>
              <a:rPr lang="ru-RU" sz="1800" dirty="0" err="1"/>
              <a:t>виконання</a:t>
            </a:r>
            <a:r>
              <a:rPr lang="ru-RU" sz="1800" dirty="0"/>
              <a:t> </a:t>
            </a:r>
            <a:r>
              <a:rPr lang="ru-RU" sz="1800" dirty="0" err="1"/>
              <a:t>всіх</a:t>
            </a:r>
            <a:r>
              <a:rPr lang="ru-RU" sz="1800" dirty="0"/>
              <a:t> </a:t>
            </a:r>
            <a:r>
              <a:rPr lang="ru-RU" sz="1800" dirty="0" err="1"/>
              <a:t>технологічних</a:t>
            </a:r>
            <a:r>
              <a:rPr lang="ru-RU" sz="1800" dirty="0"/>
              <a:t> </a:t>
            </a:r>
            <a:r>
              <a:rPr lang="ru-RU" sz="1800" dirty="0" err="1"/>
              <a:t>прийомів</a:t>
            </a:r>
            <a:r>
              <a:rPr lang="ru-RU" sz="1800" dirty="0"/>
              <a:t>, </a:t>
            </a:r>
            <a:r>
              <a:rPr lang="ru-RU" sz="1800" dirty="0" err="1"/>
              <a:t>спрямованих</a:t>
            </a:r>
            <a:r>
              <a:rPr lang="ru-RU" sz="1800" dirty="0"/>
              <a:t> на </a:t>
            </a:r>
            <a:r>
              <a:rPr lang="ru-RU" sz="1800" dirty="0" err="1"/>
              <a:t>накопичення</a:t>
            </a:r>
            <a:r>
              <a:rPr lang="ru-RU" sz="1800" dirty="0"/>
              <a:t> </a:t>
            </a:r>
            <a:r>
              <a:rPr lang="ru-RU" sz="1800" dirty="0" err="1"/>
              <a:t>вологи</a:t>
            </a:r>
            <a:r>
              <a:rPr lang="ru-RU" sz="1800" dirty="0"/>
              <a:t>, </a:t>
            </a:r>
            <a:r>
              <a:rPr lang="ru-RU" sz="1800" dirty="0" err="1"/>
              <a:t>захист</a:t>
            </a:r>
            <a:r>
              <a:rPr lang="ru-RU" sz="1800" dirty="0"/>
              <a:t> </a:t>
            </a:r>
            <a:r>
              <a:rPr lang="ru-RU" sz="1800" dirty="0" err="1"/>
              <a:t>грунтів</a:t>
            </a:r>
            <a:r>
              <a:rPr lang="ru-RU" sz="1800" dirty="0"/>
              <a:t> </a:t>
            </a:r>
            <a:r>
              <a:rPr lang="ru-RU" sz="1800" dirty="0" err="1"/>
              <a:t>від</a:t>
            </a:r>
            <a:r>
              <a:rPr lang="ru-RU" sz="1800" dirty="0"/>
              <a:t> </a:t>
            </a:r>
            <a:r>
              <a:rPr lang="ru-RU" sz="1800" dirty="0" err="1"/>
              <a:t>ерозії</a:t>
            </a:r>
            <a:r>
              <a:rPr lang="ru-RU" sz="1800" dirty="0"/>
              <a:t>, </a:t>
            </a:r>
            <a:r>
              <a:rPr lang="ru-RU" sz="1800" dirty="0" err="1"/>
              <a:t>тобто</a:t>
            </a:r>
            <a:r>
              <a:rPr lang="ru-RU" sz="1800" dirty="0"/>
              <a:t> </a:t>
            </a:r>
            <a:r>
              <a:rPr lang="ru-RU" sz="1800" dirty="0" err="1"/>
              <a:t>створення</a:t>
            </a:r>
            <a:r>
              <a:rPr lang="ru-RU" sz="1800" dirty="0"/>
              <a:t> </a:t>
            </a:r>
            <a:r>
              <a:rPr lang="ru-RU" sz="1800" dirty="0" err="1"/>
              <a:t>всіх</a:t>
            </a:r>
            <a:r>
              <a:rPr lang="ru-RU" sz="1800" dirty="0"/>
              <a:t> </a:t>
            </a:r>
            <a:r>
              <a:rPr lang="ru-RU" sz="1800" dirty="0" err="1"/>
              <a:t>сприятливих</a:t>
            </a:r>
            <a:r>
              <a:rPr lang="ru-RU" sz="1800" dirty="0"/>
              <a:t> умов для </a:t>
            </a:r>
            <a:r>
              <a:rPr lang="ru-RU" sz="1800" dirty="0" err="1"/>
              <a:t>розвитку</a:t>
            </a:r>
            <a:r>
              <a:rPr lang="ru-RU" sz="1800" dirty="0"/>
              <a:t> </a:t>
            </a:r>
            <a:r>
              <a:rPr lang="ru-RU" sz="1800" dirty="0" err="1"/>
              <a:t>зернових</a:t>
            </a:r>
            <a:r>
              <a:rPr lang="ru-RU" sz="1800" dirty="0"/>
              <a:t> культур.</a:t>
            </a:r>
          </a:p>
        </p:txBody>
      </p:sp>
      <p:pic>
        <p:nvPicPr>
          <p:cNvPr id="1026" name="Picture 2" descr="В серпні прогнозують підвищення цін на зернові культури – AgroNews">
            <a:extLst>
              <a:ext uri="{FF2B5EF4-FFF2-40B4-BE49-F238E27FC236}">
                <a16:creationId xmlns:a16="http://schemas.microsoft.com/office/drawing/2014/main" xmlns="" id="{50CD382C-BA89-4E59-A0BE-9B9B6830C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85"/>
          <a:stretch/>
        </p:blipFill>
        <p:spPr bwMode="auto">
          <a:xfrm>
            <a:off x="304800" y="3440784"/>
            <a:ext cx="3737922" cy="2788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CB785261-B821-4270-A237-42049707E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253" y="444728"/>
            <a:ext cx="2999819" cy="224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76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2400" y="83719"/>
            <a:ext cx="8991600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i="1" dirty="0" smtClean="0"/>
              <a:t>5 </a:t>
            </a:r>
            <a:r>
              <a:rPr lang="ru-RU" sz="2000" b="1" i="1" dirty="0" err="1" smtClean="0"/>
              <a:t>нергетична</a:t>
            </a:r>
            <a:r>
              <a:rPr lang="ru-RU" sz="2000" b="1" i="1" dirty="0" smtClean="0"/>
              <a:t> </a:t>
            </a:r>
            <a:r>
              <a:rPr lang="ru-RU" sz="2000" b="1" i="1" dirty="0" err="1"/>
              <a:t>цінність</a:t>
            </a:r>
            <a:r>
              <a:rPr lang="ru-RU" sz="2000" b="1" i="1" dirty="0"/>
              <a:t> </a:t>
            </a:r>
            <a:r>
              <a:rPr lang="ru-RU" sz="2000" b="1" i="1" dirty="0" err="1"/>
              <a:t>продуктів</a:t>
            </a:r>
            <a:r>
              <a:rPr lang="ru-RU" sz="2000" b="1" i="1" dirty="0"/>
              <a:t> </a:t>
            </a:r>
            <a:r>
              <a:rPr lang="ru-RU" sz="2000" b="1" i="1" dirty="0" err="1"/>
              <a:t>зернових</a:t>
            </a:r>
            <a:r>
              <a:rPr lang="ru-RU" sz="2000" b="1" i="1" dirty="0"/>
              <a:t> культур</a:t>
            </a:r>
          </a:p>
          <a:p>
            <a:r>
              <a:rPr lang="ru-RU" sz="2000" b="1" i="1" dirty="0"/>
              <a:t>У </a:t>
            </a:r>
            <a:r>
              <a:rPr lang="ru-RU" sz="2000" b="1" i="1" dirty="0" err="1"/>
              <a:t>клітинах</a:t>
            </a:r>
            <a:r>
              <a:rPr lang="ru-RU" sz="2000" b="1" i="1" dirty="0"/>
              <a:t> </a:t>
            </a:r>
            <a:r>
              <a:rPr lang="ru-RU" sz="2000" b="1" i="1" dirty="0" err="1"/>
              <a:t>організму</a:t>
            </a:r>
            <a:r>
              <a:rPr lang="ru-RU" sz="2000" b="1" i="1" dirty="0"/>
              <a:t> </a:t>
            </a:r>
            <a:r>
              <a:rPr lang="ru-RU" sz="2000" b="1" i="1" dirty="0" err="1"/>
              <a:t>людини</a:t>
            </a:r>
            <a:r>
              <a:rPr lang="ru-RU" sz="2000" b="1" i="1" dirty="0"/>
              <a:t> </a:t>
            </a:r>
            <a:r>
              <a:rPr lang="ru-RU" sz="2000" b="1" i="1" dirty="0" err="1"/>
              <a:t>відбувається</a:t>
            </a:r>
            <a:r>
              <a:rPr lang="ru-RU" sz="2000" b="1" i="1" dirty="0"/>
              <a:t> </a:t>
            </a:r>
            <a:r>
              <a:rPr lang="ru-RU" sz="2000" b="1" i="1" dirty="0" err="1"/>
              <a:t>водний</a:t>
            </a:r>
            <a:r>
              <a:rPr lang="ru-RU" sz="2000" b="1" i="1" dirty="0"/>
              <a:t>, </a:t>
            </a:r>
            <a:r>
              <a:rPr lang="ru-RU" sz="2000" b="1" i="1" dirty="0" err="1"/>
              <a:t>мінеральний</a:t>
            </a:r>
            <a:r>
              <a:rPr lang="ru-RU" sz="2000" b="1" i="1" dirty="0"/>
              <a:t> та </a:t>
            </a:r>
            <a:r>
              <a:rPr lang="ru-RU" sz="2000" b="1" i="1" dirty="0" err="1"/>
              <a:t>пластичний</a:t>
            </a:r>
            <a:r>
              <a:rPr lang="ru-RU" sz="2000" b="1" i="1" dirty="0"/>
              <a:t> </a:t>
            </a:r>
            <a:r>
              <a:rPr lang="ru-RU" sz="2000" dirty="0"/>
              <a:t>(</a:t>
            </a:r>
            <a:r>
              <a:rPr lang="ru-RU" sz="2000" dirty="0" err="1"/>
              <a:t>білковий</a:t>
            </a:r>
            <a:r>
              <a:rPr lang="ru-RU" sz="2000" dirty="0"/>
              <a:t>, </a:t>
            </a:r>
            <a:r>
              <a:rPr lang="ru-RU" sz="2000" dirty="0" err="1"/>
              <a:t>вуглеводний</a:t>
            </a:r>
            <a:r>
              <a:rPr lang="ru-RU" sz="2000" dirty="0"/>
              <a:t>, </a:t>
            </a:r>
            <a:r>
              <a:rPr lang="ru-RU" sz="2000" dirty="0" err="1"/>
              <a:t>жировий</a:t>
            </a:r>
            <a:r>
              <a:rPr lang="ru-RU" sz="2000" dirty="0"/>
              <a:t>) </a:t>
            </a:r>
            <a:r>
              <a:rPr lang="ru-RU" sz="2000" b="1" i="1" dirty="0" err="1"/>
              <a:t>обмін</a:t>
            </a:r>
            <a:r>
              <a:rPr lang="ru-RU" sz="2000" dirty="0"/>
              <a:t>, велика роль в </a:t>
            </a:r>
            <a:r>
              <a:rPr lang="ru-RU" sz="2000" dirty="0" err="1"/>
              <a:t>якому</a:t>
            </a:r>
            <a:r>
              <a:rPr lang="ru-RU" sz="2000" dirty="0"/>
              <a:t> </a:t>
            </a:r>
            <a:r>
              <a:rPr lang="ru-RU" sz="2000" dirty="0" err="1"/>
              <a:t>належить</a:t>
            </a:r>
            <a:r>
              <a:rPr lang="ru-RU" sz="2000" dirty="0"/>
              <a:t> </a:t>
            </a:r>
            <a:r>
              <a:rPr lang="ru-RU" sz="2000" dirty="0" err="1"/>
              <a:t>продукції</a:t>
            </a:r>
            <a:r>
              <a:rPr lang="ru-RU" sz="2000" dirty="0"/>
              <a:t> </a:t>
            </a:r>
            <a:r>
              <a:rPr lang="ru-RU" sz="2000" dirty="0" err="1"/>
              <a:t>рослинництва</a:t>
            </a:r>
            <a:r>
              <a:rPr lang="ru-RU" sz="2000" dirty="0"/>
              <a:t>. </a:t>
            </a:r>
            <a:r>
              <a:rPr lang="ru-RU" sz="2000" b="1" i="1" dirty="0"/>
              <a:t>З продуктами </a:t>
            </a:r>
            <a:r>
              <a:rPr lang="ru-RU" sz="2000" b="1" i="1" dirty="0" err="1"/>
              <a:t>харчування</a:t>
            </a:r>
            <a:r>
              <a:rPr lang="ru-RU" sz="2000" b="1" i="1" dirty="0"/>
              <a:t> в </a:t>
            </a:r>
            <a:r>
              <a:rPr lang="ru-RU" sz="2000" b="1" i="1" dirty="0" err="1"/>
              <a:t>організм</a:t>
            </a:r>
            <a:r>
              <a:rPr lang="ru-RU" sz="2000" b="1" i="1" dirty="0"/>
              <a:t> </a:t>
            </a:r>
            <a:r>
              <a:rPr lang="ru-RU" sz="2000" b="1" i="1" dirty="0" err="1"/>
              <a:t>надходять</a:t>
            </a:r>
            <a:r>
              <a:rPr lang="ru-RU" sz="2000" b="1" i="1" dirty="0"/>
              <a:t> </a:t>
            </a:r>
            <a:r>
              <a:rPr lang="ru-RU" sz="2000" b="1" i="1" dirty="0" err="1"/>
              <a:t>білки</a:t>
            </a:r>
            <a:r>
              <a:rPr lang="ru-RU" sz="2000" b="1" i="1" dirty="0"/>
              <a:t>, </a:t>
            </a:r>
            <a:r>
              <a:rPr lang="ru-RU" sz="2000" b="1" i="1" dirty="0" err="1"/>
              <a:t>вуглеводи</a:t>
            </a:r>
            <a:r>
              <a:rPr lang="ru-RU" sz="2000" b="1" i="1" dirty="0"/>
              <a:t>, </a:t>
            </a:r>
            <a:r>
              <a:rPr lang="ru-RU" sz="2000" b="1" i="1" dirty="0" err="1"/>
              <a:t>жири</a:t>
            </a:r>
            <a:r>
              <a:rPr lang="ru-RU" sz="2000" b="1" i="1" dirty="0"/>
              <a:t> </a:t>
            </a:r>
          </a:p>
          <a:p>
            <a:r>
              <a:rPr lang="ru-RU" sz="2000" b="1" i="1" dirty="0" err="1"/>
              <a:t>Білки</a:t>
            </a:r>
            <a:r>
              <a:rPr lang="ru-RU" sz="2000" b="1" i="1" dirty="0"/>
              <a:t> в </a:t>
            </a:r>
            <a:r>
              <a:rPr lang="ru-RU" sz="2000" b="1" i="1" dirty="0" err="1"/>
              <a:t>рослинах</a:t>
            </a:r>
            <a:r>
              <a:rPr lang="ru-RU" sz="2000" b="1" i="1" dirty="0"/>
              <a:t> </a:t>
            </a:r>
            <a:r>
              <a:rPr lang="ru-RU" sz="2000" b="1" i="1" dirty="0" err="1"/>
              <a:t>містяться</a:t>
            </a:r>
            <a:r>
              <a:rPr lang="ru-RU" sz="2000" b="1" i="1" dirty="0"/>
              <a:t> у </a:t>
            </a:r>
            <a:r>
              <a:rPr lang="ru-RU" sz="2000" b="1" i="1" dirty="0" err="1"/>
              <a:t>меншій</a:t>
            </a:r>
            <a:r>
              <a:rPr lang="ru-RU" sz="2000" b="1" i="1" dirty="0"/>
              <a:t> </a:t>
            </a:r>
            <a:r>
              <a:rPr lang="ru-RU" sz="2000" b="1" i="1" dirty="0" err="1"/>
              <a:t>кількості</a:t>
            </a:r>
            <a:r>
              <a:rPr lang="ru-RU" sz="2000" b="1" i="1" dirty="0"/>
              <a:t>, </a:t>
            </a:r>
            <a:r>
              <a:rPr lang="ru-RU" sz="2000" b="1" i="1" dirty="0" err="1"/>
              <a:t>ніж</a:t>
            </a:r>
            <a:r>
              <a:rPr lang="ru-RU" sz="2000" b="1" i="1" dirty="0"/>
              <a:t> </a:t>
            </a:r>
            <a:r>
              <a:rPr lang="ru-RU" sz="2000" b="1" i="1" dirty="0" err="1"/>
              <a:t>вуглеводи</a:t>
            </a:r>
            <a:r>
              <a:rPr lang="ru-RU" sz="2000" dirty="0"/>
              <a:t>. Вони </a:t>
            </a:r>
            <a:r>
              <a:rPr lang="ru-RU" sz="2000" dirty="0" err="1"/>
              <a:t>входять</a:t>
            </a:r>
            <a:r>
              <a:rPr lang="ru-RU" sz="2000" dirty="0"/>
              <a:t> до складу </a:t>
            </a:r>
            <a:r>
              <a:rPr lang="ru-RU" sz="2000" dirty="0" err="1"/>
              <a:t>всіх</a:t>
            </a:r>
            <a:r>
              <a:rPr lang="ru-RU" sz="2000" dirty="0"/>
              <a:t> </a:t>
            </a:r>
            <a:r>
              <a:rPr lang="ru-RU" sz="2000" dirty="0" err="1"/>
              <a:t>ферментів</a:t>
            </a:r>
            <a:r>
              <a:rPr lang="ru-RU" sz="2000" dirty="0"/>
              <a:t>, тому </a:t>
            </a:r>
            <a:r>
              <a:rPr lang="ru-RU" sz="2000" dirty="0" err="1"/>
              <a:t>жоден</a:t>
            </a:r>
            <a:r>
              <a:rPr lang="ru-RU" sz="2000" dirty="0"/>
              <a:t> вид </a:t>
            </a:r>
            <a:r>
              <a:rPr lang="ru-RU" sz="2000" dirty="0" err="1"/>
              <a:t>обміну</a:t>
            </a:r>
            <a:r>
              <a:rPr lang="ru-RU" sz="2000" dirty="0"/>
              <a:t> </a:t>
            </a:r>
            <a:r>
              <a:rPr lang="ru-RU" sz="2000" dirty="0" err="1"/>
              <a:t>речовин</a:t>
            </a:r>
            <a:r>
              <a:rPr lang="ru-RU" sz="2000" dirty="0"/>
              <a:t> не </a:t>
            </a:r>
            <a:r>
              <a:rPr lang="ru-RU" sz="2000" dirty="0" err="1"/>
              <a:t>відбувається</a:t>
            </a:r>
            <a:r>
              <a:rPr lang="ru-RU" sz="2000" dirty="0"/>
              <a:t> без </a:t>
            </a:r>
            <a:r>
              <a:rPr lang="ru-RU" sz="2000" dirty="0" err="1"/>
              <a:t>їх</a:t>
            </a:r>
            <a:r>
              <a:rPr lang="ru-RU" sz="2000" dirty="0"/>
              <a:t> </a:t>
            </a:r>
            <a:r>
              <a:rPr lang="ru-RU" sz="2000" dirty="0" err="1"/>
              <a:t>участі</a:t>
            </a:r>
            <a:r>
              <a:rPr lang="ru-RU" sz="2000" dirty="0"/>
              <a:t>. </a:t>
            </a:r>
            <a:r>
              <a:rPr lang="ru-RU" sz="2000" b="1" dirty="0" err="1"/>
              <a:t>Білки</a:t>
            </a:r>
            <a:r>
              <a:rPr lang="ru-RU" sz="2000" b="1" dirty="0"/>
              <a:t> – </a:t>
            </a:r>
            <a:r>
              <a:rPr lang="ru-RU" sz="2000" b="1" dirty="0" err="1"/>
              <a:t>це</a:t>
            </a:r>
            <a:r>
              <a:rPr lang="ru-RU" sz="2000" b="1" dirty="0"/>
              <a:t> </a:t>
            </a:r>
            <a:r>
              <a:rPr lang="ru-RU" sz="2000" b="1" dirty="0" err="1"/>
              <a:t>високомолекулярні</a:t>
            </a:r>
            <a:r>
              <a:rPr lang="ru-RU" sz="2000" b="1" dirty="0"/>
              <a:t> </a:t>
            </a:r>
            <a:r>
              <a:rPr lang="ru-RU" sz="2000" b="1" dirty="0" err="1"/>
              <a:t>сполуки</a:t>
            </a:r>
            <a:r>
              <a:rPr lang="ru-RU" sz="2000" b="1" dirty="0"/>
              <a:t>, </a:t>
            </a:r>
            <a:r>
              <a:rPr lang="ru-RU" sz="2000" b="1" dirty="0" err="1"/>
              <a:t>які</a:t>
            </a:r>
            <a:r>
              <a:rPr lang="ru-RU" sz="2000" b="1" dirty="0"/>
              <a:t> </a:t>
            </a:r>
            <a:r>
              <a:rPr lang="ru-RU" sz="2000" b="1" dirty="0" err="1"/>
              <a:t>містять</a:t>
            </a:r>
            <a:r>
              <a:rPr lang="ru-RU" sz="2000" b="1" dirty="0"/>
              <a:t> </a:t>
            </a:r>
            <a:r>
              <a:rPr lang="ru-RU" sz="2000" b="1" dirty="0" err="1"/>
              <a:t>залишки</a:t>
            </a:r>
            <a:r>
              <a:rPr lang="ru-RU" sz="2000" b="1" dirty="0"/>
              <a:t> </a:t>
            </a:r>
            <a:r>
              <a:rPr lang="ru-RU" sz="2000" b="1" dirty="0" err="1"/>
              <a:t>амінокислот</a:t>
            </a:r>
            <a:endParaRPr lang="en-US" sz="2000" b="1" dirty="0"/>
          </a:p>
          <a:p>
            <a:endParaRPr lang="ru-RU" sz="2000" b="1" dirty="0"/>
          </a:p>
        </p:txBody>
      </p:sp>
      <p:pic>
        <p:nvPicPr>
          <p:cNvPr id="1026" name="Picture 2" descr="Білки, жири, вуглеводи: як досягти ідеального балансу » Eva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946041"/>
            <a:ext cx="5486400" cy="386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374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9077" y="309448"/>
            <a:ext cx="8787765" cy="2709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29310" marR="5080" indent="-817244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solidFill>
                  <a:srgbClr val="1B0AEB"/>
                </a:solidFill>
              </a:rPr>
              <a:t>1. </a:t>
            </a:r>
            <a:r>
              <a:rPr sz="4400" spc="-5" dirty="0">
                <a:solidFill>
                  <a:srgbClr val="1B0AEB"/>
                </a:solidFill>
              </a:rPr>
              <a:t>ЗБЕРІГАННЯ </a:t>
            </a:r>
            <a:r>
              <a:rPr sz="4400" dirty="0">
                <a:solidFill>
                  <a:srgbClr val="1B0AEB"/>
                </a:solidFill>
              </a:rPr>
              <a:t>ТА ПЕРЕРОБКА </a:t>
            </a:r>
            <a:r>
              <a:rPr sz="4400" spc="-1210" dirty="0">
                <a:solidFill>
                  <a:srgbClr val="1B0AEB"/>
                </a:solidFill>
              </a:rPr>
              <a:t> </a:t>
            </a:r>
            <a:r>
              <a:rPr sz="4400" dirty="0">
                <a:solidFill>
                  <a:srgbClr val="1B0AEB"/>
                </a:solidFill>
              </a:rPr>
              <a:t>ПРОДУКЦІЇ</a:t>
            </a:r>
            <a:r>
              <a:rPr sz="4400" spc="-50" dirty="0">
                <a:solidFill>
                  <a:srgbClr val="1B0AEB"/>
                </a:solidFill>
              </a:rPr>
              <a:t> </a:t>
            </a:r>
            <a:r>
              <a:rPr sz="4400" spc="-5" dirty="0">
                <a:solidFill>
                  <a:srgbClr val="1B0AEB"/>
                </a:solidFill>
              </a:rPr>
              <a:t>РОСЛИННИЦТВА</a:t>
            </a:r>
            <a:endParaRPr sz="4400" dirty="0"/>
          </a:p>
          <a:p>
            <a:pPr marL="2442210" marR="539750" indent="-1076325">
              <a:lnSpc>
                <a:spcPct val="100000"/>
              </a:lnSpc>
              <a:spcBef>
                <a:spcPts val="5"/>
              </a:spcBef>
            </a:pPr>
            <a:r>
              <a:rPr sz="4400" dirty="0">
                <a:solidFill>
                  <a:srgbClr val="1B0AEB"/>
                </a:solidFill>
              </a:rPr>
              <a:t>ЯК ГАЛУЗЬ </a:t>
            </a:r>
            <a:r>
              <a:rPr sz="4400" spc="-5" dirty="0">
                <a:solidFill>
                  <a:srgbClr val="1B0AEB"/>
                </a:solidFill>
              </a:rPr>
              <a:t>НАРОДНОГО </a:t>
            </a:r>
            <a:r>
              <a:rPr sz="4400" spc="-1215" dirty="0">
                <a:solidFill>
                  <a:srgbClr val="1B0AEB"/>
                </a:solidFill>
              </a:rPr>
              <a:t> </a:t>
            </a:r>
            <a:r>
              <a:rPr sz="4400" spc="-5" dirty="0">
                <a:solidFill>
                  <a:srgbClr val="1B0AEB"/>
                </a:solidFill>
              </a:rPr>
              <a:t>ГОСПОДАРСТВА</a:t>
            </a:r>
            <a:endParaRPr sz="440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953509"/>
            <a:ext cx="9144000" cy="390448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4800" y="304800"/>
            <a:ext cx="85344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err="1"/>
              <a:t>Найбільше</a:t>
            </a:r>
            <a:r>
              <a:rPr lang="en-US" b="1" dirty="0"/>
              <a:t> </a:t>
            </a:r>
            <a:r>
              <a:rPr lang="en-US" dirty="0" smtClean="0"/>
              <a:t>. </a:t>
            </a:r>
            <a:r>
              <a:rPr lang="en-US" dirty="0" err="1"/>
              <a:t>Наприклад</a:t>
            </a:r>
            <a:r>
              <a:rPr lang="en-US" dirty="0"/>
              <a:t>, </a:t>
            </a:r>
            <a:r>
              <a:rPr lang="en-US" dirty="0" err="1"/>
              <a:t>із</a:t>
            </a:r>
            <a:r>
              <a:rPr lang="en-US" dirty="0"/>
              <a:t> 100 г </a:t>
            </a:r>
            <a:r>
              <a:rPr lang="en-US" dirty="0" err="1"/>
              <a:t>горохової</a:t>
            </a:r>
            <a:r>
              <a:rPr lang="en-US" dirty="0"/>
              <a:t> </a:t>
            </a:r>
            <a:r>
              <a:rPr lang="en-US" dirty="0" err="1"/>
              <a:t>каші</a:t>
            </a:r>
            <a:r>
              <a:rPr lang="en-US" dirty="0"/>
              <a:t> в </a:t>
            </a:r>
            <a:r>
              <a:rPr lang="en-US" dirty="0" err="1"/>
              <a:t>організм</a:t>
            </a:r>
            <a:r>
              <a:rPr lang="en-US" dirty="0"/>
              <a:t> </a:t>
            </a:r>
            <a:r>
              <a:rPr lang="en-US" dirty="0" err="1"/>
              <a:t>людини</a:t>
            </a:r>
            <a:r>
              <a:rPr lang="en-US" dirty="0"/>
              <a:t> </a:t>
            </a:r>
            <a:r>
              <a:rPr lang="en-US" dirty="0" err="1"/>
              <a:t>надходить</a:t>
            </a:r>
            <a:r>
              <a:rPr lang="en-US" dirty="0"/>
              <a:t> 15…16 г  </a:t>
            </a:r>
            <a:r>
              <a:rPr lang="en-US" dirty="0" err="1"/>
              <a:t>білків</a:t>
            </a:r>
            <a:r>
              <a:rPr lang="en-US" dirty="0"/>
              <a:t>,  </a:t>
            </a:r>
            <a:r>
              <a:rPr lang="en-US" dirty="0" err="1"/>
              <a:t>хліба</a:t>
            </a:r>
            <a:r>
              <a:rPr lang="en-US" dirty="0"/>
              <a:t>  – 7…8 г, </a:t>
            </a:r>
            <a:r>
              <a:rPr lang="en-US" dirty="0" err="1"/>
              <a:t>ядра</a:t>
            </a:r>
            <a:r>
              <a:rPr lang="en-US" dirty="0"/>
              <a:t> </a:t>
            </a:r>
            <a:r>
              <a:rPr lang="en-US" dirty="0" err="1"/>
              <a:t>соняшнику</a:t>
            </a:r>
            <a:r>
              <a:rPr lang="en-US" dirty="0"/>
              <a:t> – 25…30 г. В </a:t>
            </a:r>
            <a:r>
              <a:rPr lang="en-US" dirty="0" err="1"/>
              <a:t>овочах</a:t>
            </a:r>
            <a:r>
              <a:rPr lang="en-US" dirty="0"/>
              <a:t> і </a:t>
            </a:r>
            <a:r>
              <a:rPr lang="en-US" dirty="0" err="1"/>
              <a:t>фруктах</a:t>
            </a:r>
            <a:r>
              <a:rPr lang="en-US" dirty="0"/>
              <a:t> </a:t>
            </a:r>
            <a:r>
              <a:rPr lang="en-US" dirty="0" err="1"/>
              <a:t>вміст</a:t>
            </a:r>
            <a:r>
              <a:rPr lang="en-US" dirty="0"/>
              <a:t> </a:t>
            </a:r>
            <a:r>
              <a:rPr lang="en-US" dirty="0" err="1"/>
              <a:t>білків</a:t>
            </a:r>
            <a:r>
              <a:rPr lang="en-US" dirty="0"/>
              <a:t> </a:t>
            </a:r>
            <a:r>
              <a:rPr lang="en-US" dirty="0" err="1"/>
              <a:t>незначний</a:t>
            </a:r>
            <a:r>
              <a:rPr lang="en-US" dirty="0"/>
              <a:t> – 0,5…2 г, </a:t>
            </a:r>
            <a:r>
              <a:rPr lang="en-US" dirty="0" err="1"/>
              <a:t>однак</a:t>
            </a:r>
            <a:r>
              <a:rPr lang="en-US" dirty="0"/>
              <a:t> у </a:t>
            </a:r>
            <a:r>
              <a:rPr lang="en-US" dirty="0" err="1"/>
              <a:t>складі</a:t>
            </a:r>
            <a:r>
              <a:rPr lang="en-US" dirty="0"/>
              <a:t> 2…3 г </a:t>
            </a:r>
            <a:r>
              <a:rPr lang="en-US" dirty="0" err="1"/>
              <a:t>білка</a:t>
            </a:r>
            <a:r>
              <a:rPr lang="en-US" dirty="0"/>
              <a:t> </a:t>
            </a:r>
            <a:r>
              <a:rPr lang="en-US" dirty="0" err="1"/>
              <a:t>картоплі</a:t>
            </a:r>
            <a:r>
              <a:rPr lang="en-US" dirty="0"/>
              <a:t> </a:t>
            </a:r>
            <a:r>
              <a:rPr lang="en-US" dirty="0" err="1"/>
              <a:t>містяться</a:t>
            </a:r>
            <a:r>
              <a:rPr lang="en-US" dirty="0"/>
              <a:t> </a:t>
            </a:r>
            <a:r>
              <a:rPr lang="en-US" dirty="0" err="1"/>
              <a:t>всі</a:t>
            </a:r>
            <a:r>
              <a:rPr lang="en-US" dirty="0"/>
              <a:t> </a:t>
            </a:r>
            <a:r>
              <a:rPr lang="en-US" dirty="0" err="1"/>
              <a:t>незамінні</a:t>
            </a:r>
            <a:r>
              <a:rPr lang="en-US" dirty="0"/>
              <a:t> </a:t>
            </a:r>
            <a:r>
              <a:rPr lang="en-US" dirty="0" err="1"/>
              <a:t>амінокислоти</a:t>
            </a:r>
            <a:r>
              <a:rPr lang="en-US" dirty="0" smtClean="0"/>
              <a:t>.</a:t>
            </a:r>
            <a:endParaRPr lang="ru-RU" dirty="0"/>
          </a:p>
        </p:txBody>
      </p:sp>
      <p:pic>
        <p:nvPicPr>
          <p:cNvPr id="7170" name="Picture 2" descr="Україна і бобове стебло | Веж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44958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Бобові культури: користь і шкода, види, приготування, фот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273" y="1676400"/>
            <a:ext cx="3810000" cy="330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491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81000" y="58847"/>
            <a:ext cx="8534400" cy="313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b="1" i="1" dirty="0" smtClean="0"/>
              <a:t>.</a:t>
            </a:r>
            <a:r>
              <a:rPr lang="en-US" dirty="0" smtClean="0"/>
              <a:t> </a:t>
            </a:r>
            <a:r>
              <a:rPr lang="en-US" dirty="0" err="1"/>
              <a:t>Енергія</a:t>
            </a:r>
            <a:r>
              <a:rPr lang="en-US" dirty="0"/>
              <a:t> </a:t>
            </a:r>
            <a:r>
              <a:rPr lang="en-US" dirty="0" err="1"/>
              <a:t>переважно</a:t>
            </a:r>
            <a:r>
              <a:rPr lang="en-US" dirty="0"/>
              <a:t> </a:t>
            </a:r>
            <a:r>
              <a:rPr lang="en-US" dirty="0" err="1"/>
              <a:t>використовується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м’язової</a:t>
            </a:r>
            <a:r>
              <a:rPr lang="en-US" dirty="0"/>
              <a:t> </a:t>
            </a:r>
            <a:r>
              <a:rPr lang="en-US" dirty="0" err="1"/>
              <a:t>діяльності</a:t>
            </a:r>
            <a:r>
              <a:rPr lang="en-US" dirty="0"/>
              <a:t>. </a:t>
            </a:r>
            <a:r>
              <a:rPr lang="en-US" dirty="0" err="1"/>
              <a:t>Вуглеводи</a:t>
            </a:r>
            <a:r>
              <a:rPr lang="en-US" dirty="0"/>
              <a:t> в </a:t>
            </a:r>
            <a:r>
              <a:rPr lang="en-US" dirty="0" err="1"/>
              <a:t>організмі</a:t>
            </a:r>
            <a:r>
              <a:rPr lang="en-US" dirty="0"/>
              <a:t> </a:t>
            </a:r>
            <a:r>
              <a:rPr lang="en-US" dirty="0" err="1"/>
              <a:t>людини</a:t>
            </a:r>
            <a:r>
              <a:rPr lang="en-US" dirty="0"/>
              <a:t> </a:t>
            </a:r>
            <a:r>
              <a:rPr lang="en-US" dirty="0" err="1"/>
              <a:t>здатні</a:t>
            </a:r>
            <a:r>
              <a:rPr lang="en-US" dirty="0"/>
              <a:t> </a:t>
            </a:r>
            <a:r>
              <a:rPr lang="en-US" dirty="0" err="1" smtClean="0"/>
              <a:t>окислюватись</a:t>
            </a:r>
            <a:r>
              <a:rPr lang="en-US" dirty="0" smtClean="0"/>
              <a:t>. </a:t>
            </a:r>
            <a:r>
              <a:rPr lang="en-US" dirty="0" err="1"/>
              <a:t>Під</a:t>
            </a:r>
            <a:r>
              <a:rPr lang="en-US" dirty="0"/>
              <a:t> </a:t>
            </a:r>
            <a:r>
              <a:rPr lang="en-US" dirty="0" err="1"/>
              <a:t>час</a:t>
            </a:r>
            <a:r>
              <a:rPr lang="en-US" dirty="0"/>
              <a:t> </a:t>
            </a:r>
            <a:r>
              <a:rPr lang="en-US" dirty="0" err="1"/>
              <a:t>фізичної</a:t>
            </a:r>
            <a:r>
              <a:rPr lang="en-US" dirty="0"/>
              <a:t> </a:t>
            </a:r>
            <a:r>
              <a:rPr lang="en-US" dirty="0" err="1"/>
              <a:t>праці</a:t>
            </a:r>
            <a:r>
              <a:rPr lang="en-US" dirty="0"/>
              <a:t> </a:t>
            </a:r>
            <a:r>
              <a:rPr lang="en-US" dirty="0" err="1"/>
              <a:t>витрата</a:t>
            </a:r>
            <a:r>
              <a:rPr lang="en-US" dirty="0"/>
              <a:t> </a:t>
            </a:r>
            <a:r>
              <a:rPr lang="en-US" dirty="0" err="1"/>
              <a:t>вуглеводів</a:t>
            </a:r>
            <a:r>
              <a:rPr lang="en-US" dirty="0"/>
              <a:t> </a:t>
            </a:r>
            <a:r>
              <a:rPr lang="en-US" dirty="0" err="1"/>
              <a:t>значно</a:t>
            </a:r>
            <a:r>
              <a:rPr lang="en-US" dirty="0"/>
              <a:t> </a:t>
            </a:r>
            <a:r>
              <a:rPr lang="en-US" dirty="0" err="1"/>
              <a:t>збільшується</a:t>
            </a:r>
            <a:r>
              <a:rPr lang="en-US" dirty="0"/>
              <a:t>. </a:t>
            </a:r>
            <a:r>
              <a:rPr lang="en-US" dirty="0" err="1"/>
              <a:t>Вони</a:t>
            </a:r>
            <a:r>
              <a:rPr lang="en-US" dirty="0"/>
              <a:t> </a:t>
            </a:r>
            <a:r>
              <a:rPr lang="en-US" dirty="0" err="1"/>
              <a:t>також</a:t>
            </a:r>
            <a:r>
              <a:rPr lang="en-US" dirty="0"/>
              <a:t> </a:t>
            </a:r>
            <a:r>
              <a:rPr lang="en-US" dirty="0" err="1"/>
              <a:t>входять</a:t>
            </a:r>
            <a:r>
              <a:rPr lang="en-US" dirty="0"/>
              <a:t> </a:t>
            </a:r>
            <a:r>
              <a:rPr lang="en-US" dirty="0" err="1"/>
              <a:t>до</a:t>
            </a:r>
            <a:r>
              <a:rPr lang="en-US" dirty="0"/>
              <a:t> </a:t>
            </a:r>
            <a:r>
              <a:rPr lang="en-US" dirty="0" err="1"/>
              <a:t>складу</a:t>
            </a:r>
            <a:r>
              <a:rPr lang="en-US" dirty="0"/>
              <a:t> </a:t>
            </a:r>
            <a:r>
              <a:rPr lang="en-US" dirty="0" err="1"/>
              <a:t>клітин</a:t>
            </a:r>
            <a:r>
              <a:rPr lang="en-US" dirty="0"/>
              <a:t> і </a:t>
            </a:r>
            <a:r>
              <a:rPr lang="en-US" dirty="0" err="1"/>
              <a:t>тканин</a:t>
            </a:r>
            <a:r>
              <a:rPr lang="en-US" dirty="0"/>
              <a:t>, </a:t>
            </a:r>
            <a:r>
              <a:rPr lang="en-US" dirty="0" err="1"/>
              <a:t>тобто</a:t>
            </a:r>
            <a:r>
              <a:rPr lang="en-US" dirty="0"/>
              <a:t> </a:t>
            </a:r>
            <a:r>
              <a:rPr lang="en-US" dirty="0" err="1"/>
              <a:t>мають</a:t>
            </a:r>
            <a:r>
              <a:rPr lang="en-US" dirty="0"/>
              <a:t> </a:t>
            </a:r>
            <a:r>
              <a:rPr lang="en-US" dirty="0" err="1"/>
              <a:t>важливе</a:t>
            </a:r>
            <a:r>
              <a:rPr lang="en-US" dirty="0"/>
              <a:t> </a:t>
            </a:r>
            <a:r>
              <a:rPr lang="en-US" dirty="0" err="1"/>
              <a:t>значення</a:t>
            </a:r>
            <a:r>
              <a:rPr lang="en-US" dirty="0"/>
              <a:t> в </a:t>
            </a:r>
            <a:r>
              <a:rPr lang="en-US" dirty="0" err="1"/>
              <a:t>пластичному</a:t>
            </a:r>
            <a:r>
              <a:rPr lang="en-US" dirty="0"/>
              <a:t> </a:t>
            </a:r>
            <a:r>
              <a:rPr lang="en-US" dirty="0" err="1"/>
              <a:t>обміні</a:t>
            </a:r>
            <a:r>
              <a:rPr lang="en-US" dirty="0"/>
              <a:t> (</a:t>
            </a:r>
            <a:r>
              <a:rPr lang="en-US" dirty="0" err="1"/>
              <a:t>процесах</a:t>
            </a:r>
            <a:r>
              <a:rPr lang="en-US" dirty="0"/>
              <a:t> </a:t>
            </a:r>
            <a:r>
              <a:rPr lang="en-US" dirty="0" err="1"/>
              <a:t>росту</a:t>
            </a:r>
            <a:r>
              <a:rPr lang="en-US" dirty="0"/>
              <a:t>). </a:t>
            </a:r>
            <a:r>
              <a:rPr lang="en-US" dirty="0" err="1"/>
              <a:t>Деякі</a:t>
            </a:r>
            <a:r>
              <a:rPr lang="en-US" dirty="0"/>
              <a:t> </a:t>
            </a:r>
            <a:r>
              <a:rPr lang="en-US" dirty="0" err="1"/>
              <a:t>вуглеводи</a:t>
            </a:r>
            <a:r>
              <a:rPr lang="en-US" dirty="0"/>
              <a:t> </a:t>
            </a:r>
            <a:r>
              <a:rPr lang="en-US" dirty="0" err="1"/>
              <a:t>мають</a:t>
            </a:r>
            <a:r>
              <a:rPr lang="en-US" dirty="0"/>
              <a:t> </a:t>
            </a:r>
            <a:r>
              <a:rPr lang="en-US" dirty="0" err="1"/>
              <a:t>біологічну</a:t>
            </a:r>
            <a:r>
              <a:rPr lang="en-US" dirty="0"/>
              <a:t> </a:t>
            </a:r>
            <a:r>
              <a:rPr lang="en-US" dirty="0" err="1"/>
              <a:t>активність</a:t>
            </a:r>
            <a:r>
              <a:rPr lang="en-US" dirty="0"/>
              <a:t>: </a:t>
            </a:r>
            <a:r>
              <a:rPr lang="en-US" dirty="0" err="1"/>
              <a:t>аскорбінова</a:t>
            </a:r>
            <a:r>
              <a:rPr lang="en-US" dirty="0"/>
              <a:t> </a:t>
            </a:r>
            <a:r>
              <a:rPr lang="en-US" dirty="0" err="1"/>
              <a:t>кислота</a:t>
            </a:r>
            <a:r>
              <a:rPr lang="en-US" dirty="0"/>
              <a:t> – </a:t>
            </a:r>
            <a:r>
              <a:rPr lang="en-US" dirty="0" err="1"/>
              <a:t>протицинготна</a:t>
            </a:r>
            <a:r>
              <a:rPr lang="en-US" dirty="0"/>
              <a:t>, </a:t>
            </a:r>
            <a:r>
              <a:rPr lang="en-US" dirty="0" err="1"/>
              <a:t>гепарин</a:t>
            </a:r>
            <a:r>
              <a:rPr lang="en-US" dirty="0"/>
              <a:t> </a:t>
            </a:r>
            <a:r>
              <a:rPr lang="en-US" dirty="0" err="1"/>
              <a:t>запобігає</a:t>
            </a:r>
            <a:r>
              <a:rPr lang="en-US" dirty="0"/>
              <a:t> </a:t>
            </a:r>
            <a:r>
              <a:rPr lang="en-US" dirty="0" err="1"/>
              <a:t>зсіданню</a:t>
            </a:r>
            <a:r>
              <a:rPr lang="en-US" dirty="0"/>
              <a:t> </a:t>
            </a:r>
            <a:r>
              <a:rPr lang="en-US" dirty="0" err="1"/>
              <a:t>крові</a:t>
            </a:r>
            <a:r>
              <a:rPr lang="en-US" dirty="0"/>
              <a:t> в </a:t>
            </a:r>
            <a:r>
              <a:rPr lang="en-US" dirty="0" err="1"/>
              <a:t>судинах</a:t>
            </a:r>
            <a:r>
              <a:rPr lang="en-US" dirty="0"/>
              <a:t>, </a:t>
            </a:r>
            <a:r>
              <a:rPr lang="en-US" dirty="0" err="1"/>
              <a:t>гіалуронова</a:t>
            </a:r>
            <a:r>
              <a:rPr lang="en-US" dirty="0"/>
              <a:t> </a:t>
            </a:r>
            <a:r>
              <a:rPr lang="en-US" dirty="0" err="1"/>
              <a:t>кислота</a:t>
            </a:r>
            <a:r>
              <a:rPr lang="en-US" dirty="0"/>
              <a:t> </a:t>
            </a:r>
            <a:r>
              <a:rPr lang="en-US" dirty="0" err="1"/>
              <a:t>перешкоджає</a:t>
            </a:r>
            <a:r>
              <a:rPr lang="en-US" dirty="0"/>
              <a:t> </a:t>
            </a:r>
            <a:r>
              <a:rPr lang="en-US" dirty="0" err="1"/>
              <a:t>проникненню</a:t>
            </a:r>
            <a:r>
              <a:rPr lang="en-US" dirty="0"/>
              <a:t> </a:t>
            </a:r>
            <a:r>
              <a:rPr lang="en-US" dirty="0" err="1"/>
              <a:t>бактерій</a:t>
            </a:r>
            <a:r>
              <a:rPr lang="en-US" dirty="0"/>
              <a:t> </a:t>
            </a:r>
            <a:r>
              <a:rPr lang="en-US" dirty="0" err="1"/>
              <a:t>крізь</a:t>
            </a:r>
            <a:r>
              <a:rPr lang="en-US" dirty="0"/>
              <a:t> </a:t>
            </a:r>
            <a:r>
              <a:rPr lang="en-US" dirty="0" err="1"/>
              <a:t>клітинну</a:t>
            </a:r>
            <a:r>
              <a:rPr lang="en-US" dirty="0"/>
              <a:t> </a:t>
            </a:r>
            <a:r>
              <a:rPr lang="en-US" dirty="0" err="1"/>
              <a:t>оболонку</a:t>
            </a:r>
            <a:r>
              <a:rPr lang="en-US" dirty="0"/>
              <a:t>.</a:t>
            </a:r>
            <a:endParaRPr lang="ru-RU" dirty="0"/>
          </a:p>
          <a:p>
            <a:r>
              <a:rPr lang="en-US" b="1" dirty="0"/>
              <a:t>    </a:t>
            </a:r>
            <a:r>
              <a:rPr lang="en-US" b="1" i="1" dirty="0" err="1"/>
              <a:t>Вуглеводи</a:t>
            </a:r>
            <a:r>
              <a:rPr lang="en-US" b="1" i="1" dirty="0"/>
              <a:t> </a:t>
            </a:r>
            <a:r>
              <a:rPr lang="en-US" b="1" i="1" dirty="0" err="1"/>
              <a:t>та</a:t>
            </a:r>
            <a:r>
              <a:rPr lang="en-US" b="1" i="1" dirty="0"/>
              <a:t> </a:t>
            </a:r>
            <a:r>
              <a:rPr lang="en-US" b="1" i="1" dirty="0" err="1"/>
              <a:t>їх</a:t>
            </a:r>
            <a:r>
              <a:rPr lang="en-US" b="1" i="1" dirty="0"/>
              <a:t> </a:t>
            </a:r>
            <a:r>
              <a:rPr lang="en-US" b="1" i="1" dirty="0" err="1"/>
              <a:t>метаболіти</a:t>
            </a:r>
            <a:r>
              <a:rPr lang="en-US" b="1" i="1" dirty="0"/>
              <a:t> </a:t>
            </a:r>
            <a:r>
              <a:rPr lang="en-US" b="1" i="1" dirty="0" err="1"/>
              <a:t>відіграють</a:t>
            </a:r>
            <a:r>
              <a:rPr lang="en-US" b="1" i="1" dirty="0"/>
              <a:t> </a:t>
            </a:r>
            <a:r>
              <a:rPr lang="en-US" b="1" i="1" dirty="0" err="1"/>
              <a:t>важливу</a:t>
            </a:r>
            <a:r>
              <a:rPr lang="en-US" b="1" i="1" dirty="0"/>
              <a:t> </a:t>
            </a:r>
            <a:r>
              <a:rPr lang="en-US" b="1" i="1" dirty="0" err="1"/>
              <a:t>роль</a:t>
            </a:r>
            <a:r>
              <a:rPr lang="en-US" b="1" i="1" dirty="0"/>
              <a:t> в </a:t>
            </a:r>
            <a:r>
              <a:rPr lang="en-US" b="1" i="1" dirty="0" err="1"/>
              <a:t>організмі</a:t>
            </a:r>
            <a:r>
              <a:rPr lang="en-US" b="1" i="1" dirty="0"/>
              <a:t> у </a:t>
            </a:r>
            <a:r>
              <a:rPr lang="en-US" b="1" i="1" dirty="0" err="1"/>
              <a:t>синтезі</a:t>
            </a:r>
            <a:r>
              <a:rPr lang="en-US" b="1" i="1" dirty="0"/>
              <a:t> </a:t>
            </a:r>
            <a:r>
              <a:rPr lang="en-US" b="1" i="1" dirty="0" err="1"/>
              <a:t>нуклеїнових</a:t>
            </a:r>
            <a:r>
              <a:rPr lang="en-US" b="1" i="1" dirty="0"/>
              <a:t> </a:t>
            </a:r>
            <a:r>
              <a:rPr lang="en-US" b="1" i="1" dirty="0" err="1"/>
              <a:t>кислот</a:t>
            </a:r>
            <a:r>
              <a:rPr lang="en-US" b="1" i="1" dirty="0"/>
              <a:t>, </a:t>
            </a:r>
            <a:r>
              <a:rPr lang="en-US" b="1" i="1" dirty="0" err="1"/>
              <a:t>амінокислот</a:t>
            </a:r>
            <a:r>
              <a:rPr lang="en-US" b="1" i="1" dirty="0"/>
              <a:t> </a:t>
            </a:r>
            <a:r>
              <a:rPr lang="en-US" b="1" i="1" dirty="0" err="1"/>
              <a:t>та</a:t>
            </a:r>
            <a:r>
              <a:rPr lang="en-US" b="1" i="1" dirty="0"/>
              <a:t> </a:t>
            </a:r>
            <a:r>
              <a:rPr lang="en-US" b="1" i="1" dirty="0" err="1"/>
              <a:t>інших</a:t>
            </a:r>
            <a:r>
              <a:rPr lang="en-US" b="1" i="1" dirty="0"/>
              <a:t> </a:t>
            </a:r>
            <a:r>
              <a:rPr lang="en-US" b="1" i="1" dirty="0" err="1"/>
              <a:t>речовин</a:t>
            </a:r>
            <a:r>
              <a:rPr lang="en-US" b="1" i="1" dirty="0"/>
              <a:t>, </a:t>
            </a:r>
            <a:r>
              <a:rPr lang="en-US" b="1" i="1" dirty="0" err="1"/>
              <a:t>від</a:t>
            </a:r>
            <a:r>
              <a:rPr lang="en-US" b="1" i="1" dirty="0"/>
              <a:t> </a:t>
            </a:r>
            <a:r>
              <a:rPr lang="en-US" b="1" i="1" dirty="0" err="1"/>
              <a:t>надходження</a:t>
            </a:r>
            <a:r>
              <a:rPr lang="en-US" b="1" i="1" dirty="0"/>
              <a:t> </a:t>
            </a:r>
            <a:r>
              <a:rPr lang="en-US" b="1" i="1" dirty="0" err="1"/>
              <a:t>яких</a:t>
            </a:r>
            <a:r>
              <a:rPr lang="en-US" b="1" i="1" dirty="0"/>
              <a:t> </a:t>
            </a:r>
            <a:r>
              <a:rPr lang="en-US" b="1" i="1" dirty="0" err="1"/>
              <a:t>залежить</a:t>
            </a:r>
            <a:r>
              <a:rPr lang="en-US" b="1" i="1" dirty="0"/>
              <a:t> </a:t>
            </a:r>
            <a:r>
              <a:rPr lang="en-US" b="1" i="1" dirty="0" err="1"/>
              <a:t>обмін</a:t>
            </a:r>
            <a:r>
              <a:rPr lang="en-US" b="1" i="1" dirty="0"/>
              <a:t> </a:t>
            </a:r>
            <a:r>
              <a:rPr lang="en-US" b="1" i="1" dirty="0" err="1"/>
              <a:t>жиру</a:t>
            </a:r>
            <a:r>
              <a:rPr lang="en-US" i="1" dirty="0"/>
              <a:t>.</a:t>
            </a:r>
            <a:r>
              <a:rPr lang="en-US" dirty="0"/>
              <a:t> </a:t>
            </a:r>
            <a:r>
              <a:rPr lang="en-US" dirty="0" err="1"/>
              <a:t>Під</a:t>
            </a:r>
            <a:r>
              <a:rPr lang="en-US" dirty="0"/>
              <a:t> </a:t>
            </a:r>
            <a:r>
              <a:rPr lang="en-US" dirty="0" err="1"/>
              <a:t>час</a:t>
            </a:r>
            <a:r>
              <a:rPr lang="en-US" dirty="0"/>
              <a:t> </a:t>
            </a:r>
            <a:r>
              <a:rPr lang="en-US" dirty="0" err="1"/>
              <a:t>великих</a:t>
            </a:r>
            <a:r>
              <a:rPr lang="en-US" dirty="0"/>
              <a:t> </a:t>
            </a:r>
            <a:r>
              <a:rPr lang="en-US" dirty="0" err="1"/>
              <a:t>фізичних</a:t>
            </a:r>
            <a:r>
              <a:rPr lang="en-US" dirty="0"/>
              <a:t> </a:t>
            </a:r>
            <a:r>
              <a:rPr lang="en-US" dirty="0" err="1"/>
              <a:t>навантажень</a:t>
            </a:r>
            <a:r>
              <a:rPr lang="en-US" dirty="0"/>
              <a:t>, </a:t>
            </a:r>
            <a:r>
              <a:rPr lang="en-US" dirty="0" err="1"/>
              <a:t>коли</a:t>
            </a:r>
            <a:r>
              <a:rPr lang="en-US" dirty="0"/>
              <a:t> в </a:t>
            </a:r>
            <a:r>
              <a:rPr lang="en-US" dirty="0" err="1"/>
              <a:t>організмі</a:t>
            </a:r>
            <a:r>
              <a:rPr lang="en-US" dirty="0"/>
              <a:t> </a:t>
            </a:r>
            <a:r>
              <a:rPr lang="en-US" dirty="0" err="1"/>
              <a:t>вуглеводів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вистачає</a:t>
            </a:r>
            <a:r>
              <a:rPr lang="en-US" dirty="0"/>
              <a:t>, </a:t>
            </a:r>
            <a:r>
              <a:rPr lang="en-US" dirty="0" err="1"/>
              <a:t>вони</a:t>
            </a:r>
            <a:r>
              <a:rPr lang="en-US" dirty="0"/>
              <a:t> </a:t>
            </a:r>
            <a:r>
              <a:rPr lang="en-US" dirty="0" err="1"/>
              <a:t>синтезуються</a:t>
            </a:r>
            <a:r>
              <a:rPr lang="en-US" dirty="0"/>
              <a:t> з </a:t>
            </a:r>
            <a:r>
              <a:rPr lang="en-US" dirty="0" err="1"/>
              <a:t>жиру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3" name="AutoShape 2" descr="9 клас - Сайт вчителя Великохутірської гімназії Руденко Юлії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8" name="Picture 4" descr="Чим вітамін корисни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211830"/>
            <a:ext cx="5124450" cy="307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396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57200" y="474345"/>
            <a:ext cx="8305800" cy="313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Вуглеводи</a:t>
            </a:r>
            <a:r>
              <a:rPr lang="en-US" dirty="0"/>
              <a:t> – </a:t>
            </a:r>
            <a:r>
              <a:rPr lang="en-US" dirty="0" err="1"/>
              <a:t>основна</a:t>
            </a:r>
            <a:r>
              <a:rPr lang="en-US" dirty="0"/>
              <a:t> </a:t>
            </a:r>
            <a:r>
              <a:rPr lang="en-US" dirty="0" err="1"/>
              <a:t>частина</a:t>
            </a:r>
            <a:r>
              <a:rPr lang="en-US" dirty="0"/>
              <a:t> </a:t>
            </a:r>
            <a:r>
              <a:rPr lang="en-US" dirty="0" err="1"/>
              <a:t>раціону</a:t>
            </a:r>
            <a:r>
              <a:rPr lang="en-US" dirty="0"/>
              <a:t> </a:t>
            </a:r>
            <a:r>
              <a:rPr lang="en-US" dirty="0" err="1"/>
              <a:t>людини</a:t>
            </a:r>
            <a:r>
              <a:rPr lang="en-US" dirty="0"/>
              <a:t>,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рахунок</a:t>
            </a:r>
            <a:r>
              <a:rPr lang="en-US" dirty="0"/>
              <a:t> </a:t>
            </a:r>
            <a:r>
              <a:rPr lang="en-US" dirty="0" err="1"/>
              <a:t>яких</a:t>
            </a:r>
            <a:r>
              <a:rPr lang="en-US" dirty="0"/>
              <a:t> </a:t>
            </a:r>
            <a:r>
              <a:rPr lang="en-US" dirty="0" err="1"/>
              <a:t>забезпечується</a:t>
            </a:r>
            <a:r>
              <a:rPr lang="en-US" dirty="0"/>
              <a:t> </a:t>
            </a:r>
            <a:r>
              <a:rPr lang="en-US" dirty="0" err="1"/>
              <a:t>понад</a:t>
            </a:r>
            <a:r>
              <a:rPr lang="en-US" dirty="0"/>
              <a:t> 50% </a:t>
            </a:r>
            <a:r>
              <a:rPr lang="en-US" dirty="0" err="1"/>
              <a:t>добової</a:t>
            </a:r>
            <a:r>
              <a:rPr lang="en-US" dirty="0"/>
              <a:t> </a:t>
            </a:r>
            <a:r>
              <a:rPr lang="en-US" dirty="0" err="1"/>
              <a:t>потреби</a:t>
            </a:r>
            <a:r>
              <a:rPr lang="en-US" dirty="0"/>
              <a:t> в </a:t>
            </a:r>
            <a:r>
              <a:rPr lang="en-US" dirty="0" err="1"/>
              <a:t>енергії</a:t>
            </a:r>
            <a:r>
              <a:rPr lang="en-US" dirty="0"/>
              <a:t>. </a:t>
            </a:r>
            <a:r>
              <a:rPr lang="en-US" dirty="0" err="1"/>
              <a:t>Вуглеводи</a:t>
            </a:r>
            <a:r>
              <a:rPr lang="en-US" dirty="0"/>
              <a:t>, </a:t>
            </a:r>
            <a:r>
              <a:rPr lang="en-US" dirty="0" err="1"/>
              <a:t>що</a:t>
            </a:r>
            <a:r>
              <a:rPr lang="en-US" dirty="0"/>
              <a:t> </a:t>
            </a:r>
            <a:r>
              <a:rPr lang="en-US" dirty="0" err="1"/>
              <a:t>містяться</a:t>
            </a:r>
            <a:r>
              <a:rPr lang="en-US" dirty="0"/>
              <a:t> в </a:t>
            </a:r>
            <a:r>
              <a:rPr lang="en-US" dirty="0" err="1"/>
              <a:t>хлібі</a:t>
            </a:r>
            <a:r>
              <a:rPr lang="en-US" dirty="0"/>
              <a:t>, </a:t>
            </a:r>
            <a:r>
              <a:rPr lang="en-US" dirty="0" err="1"/>
              <a:t>крупах</a:t>
            </a:r>
            <a:r>
              <a:rPr lang="en-US" dirty="0"/>
              <a:t>, </a:t>
            </a:r>
            <a:r>
              <a:rPr lang="en-US" dirty="0" err="1"/>
              <a:t>картоплі</a:t>
            </a:r>
            <a:r>
              <a:rPr lang="en-US" dirty="0"/>
              <a:t>, </a:t>
            </a:r>
            <a:r>
              <a:rPr lang="en-US" dirty="0" err="1"/>
              <a:t>засвоюються</a:t>
            </a:r>
            <a:r>
              <a:rPr lang="en-US" dirty="0"/>
              <a:t> </a:t>
            </a:r>
            <a:r>
              <a:rPr lang="en-US" dirty="0" err="1"/>
              <a:t>майже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95%. В </a:t>
            </a:r>
            <a:r>
              <a:rPr lang="en-US" dirty="0" err="1"/>
              <a:t>організм</a:t>
            </a:r>
            <a:r>
              <a:rPr lang="en-US" dirty="0"/>
              <a:t> </a:t>
            </a:r>
            <a:r>
              <a:rPr lang="en-US" dirty="0" err="1"/>
              <a:t>людини</a:t>
            </a:r>
            <a:r>
              <a:rPr lang="en-US" dirty="0"/>
              <a:t> </a:t>
            </a:r>
            <a:r>
              <a:rPr lang="en-US" dirty="0" err="1"/>
              <a:t>із</a:t>
            </a:r>
            <a:r>
              <a:rPr lang="en-US" dirty="0"/>
              <a:t> </a:t>
            </a:r>
            <a:r>
              <a:rPr lang="en-US" dirty="0" err="1"/>
              <a:t>спожитих</a:t>
            </a:r>
            <a:r>
              <a:rPr lang="en-US" dirty="0"/>
              <a:t> </a:t>
            </a:r>
            <a:r>
              <a:rPr lang="en-US" dirty="0" err="1"/>
              <a:t>кожних</a:t>
            </a:r>
            <a:r>
              <a:rPr lang="en-US" dirty="0"/>
              <a:t> 100 г </a:t>
            </a:r>
            <a:r>
              <a:rPr lang="en-US" dirty="0" err="1"/>
              <a:t>продуктів</a:t>
            </a:r>
            <a:r>
              <a:rPr lang="en-US" dirty="0"/>
              <a:t> </a:t>
            </a:r>
            <a:r>
              <a:rPr lang="en-US" dirty="0" err="1"/>
              <a:t>надходить</a:t>
            </a:r>
            <a:r>
              <a:rPr lang="en-US" dirty="0"/>
              <a:t> </a:t>
            </a:r>
            <a:r>
              <a:rPr lang="en-US" dirty="0" err="1"/>
              <a:t>вуглеводів</a:t>
            </a:r>
            <a:r>
              <a:rPr lang="en-US" dirty="0"/>
              <a:t>, г: </a:t>
            </a:r>
            <a:r>
              <a:rPr lang="en-US" dirty="0" err="1"/>
              <a:t>хліба</a:t>
            </a:r>
            <a:r>
              <a:rPr lang="en-US" dirty="0"/>
              <a:t> – 50…60, </a:t>
            </a:r>
            <a:r>
              <a:rPr lang="en-US" dirty="0" err="1"/>
              <a:t>каш</a:t>
            </a:r>
            <a:r>
              <a:rPr lang="en-US" dirty="0"/>
              <a:t> – 45…46, </a:t>
            </a:r>
            <a:r>
              <a:rPr lang="en-US" dirty="0" err="1"/>
              <a:t>борщів</a:t>
            </a:r>
            <a:r>
              <a:rPr lang="en-US" dirty="0"/>
              <a:t> і </a:t>
            </a:r>
            <a:r>
              <a:rPr lang="en-US" dirty="0" err="1"/>
              <a:t>супів</a:t>
            </a:r>
            <a:r>
              <a:rPr lang="en-US" dirty="0"/>
              <a:t> – 6…7, </a:t>
            </a:r>
            <a:r>
              <a:rPr lang="en-US" dirty="0" err="1"/>
              <a:t>плодів</a:t>
            </a:r>
            <a:r>
              <a:rPr lang="en-US" dirty="0"/>
              <a:t> і </a:t>
            </a:r>
            <a:r>
              <a:rPr lang="en-US" dirty="0" err="1"/>
              <a:t>овочів</a:t>
            </a:r>
            <a:r>
              <a:rPr lang="en-US" dirty="0"/>
              <a:t> – 5…10 г. </a:t>
            </a:r>
            <a:r>
              <a:rPr lang="en-US" dirty="0" err="1"/>
              <a:t>Так</a:t>
            </a:r>
            <a:r>
              <a:rPr lang="en-US" dirty="0"/>
              <a:t>,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кожні</a:t>
            </a:r>
            <a:r>
              <a:rPr lang="en-US" dirty="0"/>
              <a:t> </a:t>
            </a:r>
            <a:r>
              <a:rPr lang="en-US" dirty="0" err="1"/>
              <a:t>спожиті</a:t>
            </a:r>
            <a:r>
              <a:rPr lang="en-US" dirty="0"/>
              <a:t> 500 г </a:t>
            </a:r>
            <a:r>
              <a:rPr lang="en-US" dirty="0" err="1"/>
              <a:t>вуглеводів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крохмаль</a:t>
            </a:r>
            <a:r>
              <a:rPr lang="en-US" dirty="0"/>
              <a:t> </a:t>
            </a:r>
            <a:r>
              <a:rPr lang="en-US" dirty="0" err="1"/>
              <a:t>припадає</a:t>
            </a:r>
            <a:r>
              <a:rPr lang="en-US" dirty="0"/>
              <a:t> 400 г, а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цукор</a:t>
            </a:r>
            <a:r>
              <a:rPr lang="en-US" dirty="0"/>
              <a:t> – 100 г. </a:t>
            </a:r>
            <a:r>
              <a:rPr lang="en-US" dirty="0" err="1"/>
              <a:t>Цукри</a:t>
            </a:r>
            <a:r>
              <a:rPr lang="en-US" dirty="0"/>
              <a:t> (</a:t>
            </a:r>
            <a:r>
              <a:rPr lang="en-US" dirty="0" err="1"/>
              <a:t>моно</a:t>
            </a:r>
            <a:r>
              <a:rPr lang="en-US" dirty="0"/>
              <a:t>- </a:t>
            </a:r>
            <a:r>
              <a:rPr lang="en-US" dirty="0" err="1"/>
              <a:t>та</a:t>
            </a:r>
            <a:r>
              <a:rPr lang="en-US" dirty="0"/>
              <a:t> </a:t>
            </a:r>
            <a:r>
              <a:rPr lang="en-US" dirty="0" err="1"/>
              <a:t>дисахариди</a:t>
            </a:r>
            <a:r>
              <a:rPr lang="en-US" dirty="0"/>
              <a:t>) </a:t>
            </a:r>
            <a:r>
              <a:rPr lang="en-US" dirty="0" err="1"/>
              <a:t>насамперед</a:t>
            </a:r>
            <a:r>
              <a:rPr lang="en-US" dirty="0"/>
              <a:t> </a:t>
            </a:r>
            <a:r>
              <a:rPr lang="en-US" dirty="0" err="1"/>
              <a:t>витрачаються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живлення</a:t>
            </a:r>
            <a:r>
              <a:rPr lang="en-US" dirty="0"/>
              <a:t> </a:t>
            </a:r>
            <a:r>
              <a:rPr lang="en-US" dirty="0" err="1"/>
              <a:t>м’язових</a:t>
            </a:r>
            <a:r>
              <a:rPr lang="en-US" dirty="0"/>
              <a:t> </a:t>
            </a:r>
            <a:r>
              <a:rPr lang="en-US" dirty="0" err="1"/>
              <a:t>тканин</a:t>
            </a:r>
            <a:r>
              <a:rPr lang="en-US" dirty="0"/>
              <a:t> і </a:t>
            </a:r>
            <a:r>
              <a:rPr lang="en-US" dirty="0" err="1"/>
              <a:t>мозку</a:t>
            </a:r>
            <a:r>
              <a:rPr lang="en-US" dirty="0"/>
              <a:t>. </a:t>
            </a:r>
            <a:r>
              <a:rPr lang="en-US" dirty="0" err="1"/>
              <a:t>Багаті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цукор</a:t>
            </a:r>
            <a:r>
              <a:rPr lang="en-US" dirty="0"/>
              <a:t> </a:t>
            </a:r>
            <a:r>
              <a:rPr lang="en-US" dirty="0" err="1"/>
              <a:t>усі</a:t>
            </a:r>
            <a:r>
              <a:rPr lang="en-US" dirty="0"/>
              <a:t> </a:t>
            </a:r>
            <a:r>
              <a:rPr lang="en-US" dirty="0" err="1"/>
              <a:t>види</a:t>
            </a:r>
            <a:r>
              <a:rPr lang="en-US" dirty="0"/>
              <a:t> </a:t>
            </a:r>
            <a:r>
              <a:rPr lang="en-US" dirty="0" err="1"/>
              <a:t>плодів</a:t>
            </a:r>
            <a:r>
              <a:rPr lang="en-US" dirty="0"/>
              <a:t> </a:t>
            </a:r>
            <a:r>
              <a:rPr lang="en-US" dirty="0" err="1"/>
              <a:t>та</a:t>
            </a:r>
            <a:r>
              <a:rPr lang="en-US" dirty="0"/>
              <a:t> </a:t>
            </a:r>
            <a:r>
              <a:rPr lang="en-US" dirty="0" err="1"/>
              <a:t>овочів</a:t>
            </a:r>
            <a:r>
              <a:rPr lang="en-US" dirty="0"/>
              <a:t> (</a:t>
            </a:r>
            <a:r>
              <a:rPr lang="en-US" dirty="0" err="1"/>
              <a:t>переважно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глюкозу</a:t>
            </a:r>
            <a:r>
              <a:rPr lang="en-US" dirty="0"/>
              <a:t> і </a:t>
            </a:r>
            <a:r>
              <a:rPr lang="en-US" dirty="0" err="1"/>
              <a:t>фруктозу</a:t>
            </a:r>
            <a:r>
              <a:rPr lang="en-US" dirty="0"/>
              <a:t>). </a:t>
            </a:r>
            <a:r>
              <a:rPr lang="en-US" dirty="0" err="1"/>
              <a:t>Сахароза</a:t>
            </a:r>
            <a:r>
              <a:rPr lang="en-US" dirty="0"/>
              <a:t> (</a:t>
            </a:r>
            <a:r>
              <a:rPr lang="en-US" dirty="0" err="1"/>
              <a:t>буряковий</a:t>
            </a:r>
            <a:r>
              <a:rPr lang="en-US" dirty="0"/>
              <a:t> </a:t>
            </a:r>
            <a:r>
              <a:rPr lang="en-US" dirty="0" err="1"/>
              <a:t>або</a:t>
            </a:r>
            <a:r>
              <a:rPr lang="en-US" dirty="0"/>
              <a:t> </a:t>
            </a:r>
            <a:r>
              <a:rPr lang="en-US" dirty="0" err="1"/>
              <a:t>тростинний</a:t>
            </a:r>
            <a:r>
              <a:rPr lang="en-US" dirty="0"/>
              <a:t> </a:t>
            </a:r>
            <a:r>
              <a:rPr lang="en-US" dirty="0" err="1"/>
              <a:t>цукор</a:t>
            </a:r>
            <a:r>
              <a:rPr lang="en-US" dirty="0"/>
              <a:t>) у </a:t>
            </a:r>
            <a:r>
              <a:rPr lang="en-US" dirty="0" err="1"/>
              <a:t>споживанні</a:t>
            </a:r>
            <a:r>
              <a:rPr lang="en-US" dirty="0"/>
              <a:t> </a:t>
            </a:r>
            <a:r>
              <a:rPr lang="en-US" dirty="0" err="1"/>
              <a:t>цукрів</a:t>
            </a:r>
            <a:r>
              <a:rPr lang="en-US" dirty="0"/>
              <a:t> </a:t>
            </a:r>
            <a:r>
              <a:rPr lang="en-US" dirty="0" err="1"/>
              <a:t>посідає</a:t>
            </a:r>
            <a:r>
              <a:rPr lang="en-US" dirty="0"/>
              <a:t> </a:t>
            </a:r>
            <a:r>
              <a:rPr lang="en-US" dirty="0" err="1"/>
              <a:t>перше</a:t>
            </a:r>
            <a:r>
              <a:rPr lang="en-US" dirty="0"/>
              <a:t> </a:t>
            </a:r>
            <a:r>
              <a:rPr lang="en-US" dirty="0" err="1"/>
              <a:t>місце</a:t>
            </a:r>
            <a:r>
              <a:rPr lang="en-US" dirty="0"/>
              <a:t>. </a:t>
            </a:r>
            <a:r>
              <a:rPr lang="en-US" dirty="0" err="1"/>
              <a:t>Вона</a:t>
            </a:r>
            <a:r>
              <a:rPr lang="en-US" dirty="0"/>
              <a:t> </a:t>
            </a:r>
            <a:r>
              <a:rPr lang="en-US" dirty="0" err="1"/>
              <a:t>засвоюється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98%, </a:t>
            </a:r>
            <a:r>
              <a:rPr lang="en-US" dirty="0" err="1"/>
              <a:t>тому</a:t>
            </a:r>
            <a:r>
              <a:rPr lang="en-US" dirty="0"/>
              <a:t> </a:t>
            </a:r>
            <a:r>
              <a:rPr lang="en-US" dirty="0" err="1"/>
              <a:t>солодкими</a:t>
            </a:r>
            <a:r>
              <a:rPr lang="en-US" dirty="0"/>
              <a:t> </a:t>
            </a:r>
            <a:r>
              <a:rPr lang="en-US" dirty="0" err="1"/>
              <a:t>виробами</a:t>
            </a:r>
            <a:r>
              <a:rPr lang="en-US" dirty="0"/>
              <a:t>, </a:t>
            </a:r>
            <a:r>
              <a:rPr lang="en-US" dirty="0" err="1"/>
              <a:t>особливо</a:t>
            </a:r>
            <a:r>
              <a:rPr lang="en-US" dirty="0"/>
              <a:t> </a:t>
            </a:r>
            <a:r>
              <a:rPr lang="en-US" dirty="0" err="1"/>
              <a:t>коли</a:t>
            </a:r>
            <a:r>
              <a:rPr lang="en-US" dirty="0"/>
              <a:t> </a:t>
            </a:r>
            <a:r>
              <a:rPr lang="en-US" dirty="0" err="1"/>
              <a:t>людина</a:t>
            </a:r>
            <a:r>
              <a:rPr lang="en-US" dirty="0"/>
              <a:t> </a:t>
            </a:r>
            <a:r>
              <a:rPr lang="en-US" dirty="0" err="1"/>
              <a:t>веде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досить</a:t>
            </a:r>
            <a:r>
              <a:rPr lang="en-US" dirty="0"/>
              <a:t> </a:t>
            </a:r>
            <a:r>
              <a:rPr lang="en-US" dirty="0" err="1"/>
              <a:t>активний</a:t>
            </a:r>
            <a:r>
              <a:rPr lang="en-US" dirty="0"/>
              <a:t> </a:t>
            </a:r>
            <a:r>
              <a:rPr lang="en-US" dirty="0" err="1"/>
              <a:t>спосіб</a:t>
            </a:r>
            <a:r>
              <a:rPr lang="en-US" dirty="0"/>
              <a:t> </a:t>
            </a:r>
            <a:r>
              <a:rPr lang="en-US" dirty="0" err="1"/>
              <a:t>життя</a:t>
            </a:r>
            <a:r>
              <a:rPr lang="en-US" dirty="0"/>
              <a:t>, </a:t>
            </a:r>
            <a:r>
              <a:rPr lang="en-US" dirty="0" err="1"/>
              <a:t>зловживати</a:t>
            </a:r>
            <a:r>
              <a:rPr lang="en-US" dirty="0"/>
              <a:t> </a:t>
            </a:r>
            <a:r>
              <a:rPr lang="en-US" dirty="0" err="1"/>
              <a:t>не</a:t>
            </a:r>
            <a:r>
              <a:rPr lang="en-US" dirty="0"/>
              <a:t> </a:t>
            </a:r>
            <a:r>
              <a:rPr lang="en-US" dirty="0" err="1"/>
              <a:t>можна</a:t>
            </a:r>
            <a:endParaRPr lang="ru-RU" dirty="0"/>
          </a:p>
        </p:txBody>
      </p:sp>
      <p:pic>
        <p:nvPicPr>
          <p:cNvPr id="1028" name="Picture 4" descr="Вуглеводи | harchi.inf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944" y="3613666"/>
            <a:ext cx="4915656" cy="324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210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Вуглеводи, як компоненти їжі, їх роль у житті людини - презентація з  біологі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7486650" cy="450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04800" y="152400"/>
            <a:ext cx="845820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 err="1"/>
              <a:t>Клітковина</a:t>
            </a:r>
            <a:r>
              <a:rPr lang="en-US" i="1" dirty="0"/>
              <a:t> </a:t>
            </a:r>
            <a:r>
              <a:rPr lang="en-US" i="1" dirty="0" err="1"/>
              <a:t>організмом</a:t>
            </a:r>
            <a:r>
              <a:rPr lang="en-US" i="1" dirty="0"/>
              <a:t> </a:t>
            </a:r>
            <a:r>
              <a:rPr lang="en-US" i="1" dirty="0" err="1"/>
              <a:t>людини</a:t>
            </a:r>
            <a:r>
              <a:rPr lang="en-US" i="1" dirty="0"/>
              <a:t> </a:t>
            </a:r>
            <a:r>
              <a:rPr lang="en-US" i="1" dirty="0" err="1"/>
              <a:t>майже</a:t>
            </a:r>
            <a:r>
              <a:rPr lang="en-US" i="1" dirty="0"/>
              <a:t> </a:t>
            </a:r>
            <a:r>
              <a:rPr lang="en-US" i="1" dirty="0" err="1"/>
              <a:t>не</a:t>
            </a:r>
            <a:r>
              <a:rPr lang="en-US" i="1" dirty="0"/>
              <a:t> </a:t>
            </a:r>
            <a:r>
              <a:rPr lang="en-US" i="1" dirty="0" err="1"/>
              <a:t>засвоюється</a:t>
            </a:r>
            <a:r>
              <a:rPr lang="en-US" i="1" dirty="0"/>
              <a:t>, </a:t>
            </a:r>
            <a:r>
              <a:rPr lang="en-US" i="1" dirty="0" err="1"/>
              <a:t>за</a:t>
            </a:r>
            <a:r>
              <a:rPr lang="en-US" i="1" dirty="0"/>
              <a:t> </a:t>
            </a:r>
            <a:r>
              <a:rPr lang="en-US" i="1" dirty="0" err="1"/>
              <a:t>винятком</a:t>
            </a:r>
            <a:r>
              <a:rPr lang="en-US" i="1" dirty="0"/>
              <a:t> </a:t>
            </a:r>
            <a:r>
              <a:rPr lang="en-US" i="1" dirty="0" err="1"/>
              <a:t>клітковини</a:t>
            </a:r>
            <a:r>
              <a:rPr lang="en-US" i="1" dirty="0"/>
              <a:t> </a:t>
            </a:r>
            <a:r>
              <a:rPr lang="en-US" i="1" dirty="0" err="1"/>
              <a:t>плодоовочевої</a:t>
            </a:r>
            <a:r>
              <a:rPr lang="en-US" i="1" dirty="0"/>
              <a:t> </a:t>
            </a:r>
            <a:r>
              <a:rPr lang="en-US" i="1" dirty="0" err="1"/>
              <a:t>продукції</a:t>
            </a:r>
            <a:r>
              <a:rPr lang="en-US" i="1" dirty="0"/>
              <a:t>, </a:t>
            </a:r>
            <a:r>
              <a:rPr lang="en-US" i="1" dirty="0" err="1"/>
              <a:t>але</a:t>
            </a:r>
            <a:r>
              <a:rPr lang="en-US" i="1" dirty="0"/>
              <a:t> </a:t>
            </a:r>
            <a:r>
              <a:rPr lang="en-US" i="1" dirty="0" err="1"/>
              <a:t>значення</a:t>
            </a:r>
            <a:r>
              <a:rPr lang="en-US" i="1" dirty="0"/>
              <a:t> </a:t>
            </a:r>
            <a:r>
              <a:rPr lang="en-US" i="1" dirty="0" err="1"/>
              <a:t>її</a:t>
            </a:r>
            <a:r>
              <a:rPr lang="en-US" i="1" dirty="0"/>
              <a:t> </a:t>
            </a:r>
            <a:r>
              <a:rPr lang="en-US" i="1" dirty="0" err="1"/>
              <a:t>досить</a:t>
            </a:r>
            <a:r>
              <a:rPr lang="en-US" i="1" dirty="0"/>
              <a:t> </a:t>
            </a:r>
            <a:r>
              <a:rPr lang="en-US" i="1" dirty="0" err="1"/>
              <a:t>важливе</a:t>
            </a:r>
            <a:r>
              <a:rPr lang="en-US" i="1" dirty="0"/>
              <a:t>:</a:t>
            </a:r>
            <a:r>
              <a:rPr lang="en-US" dirty="0"/>
              <a:t> </a:t>
            </a:r>
            <a:r>
              <a:rPr lang="en-US" dirty="0" err="1"/>
              <a:t>вона</a:t>
            </a:r>
            <a:r>
              <a:rPr lang="en-US" dirty="0"/>
              <a:t> є </a:t>
            </a:r>
            <a:r>
              <a:rPr lang="en-US" dirty="0" err="1"/>
              <a:t>баластом</a:t>
            </a:r>
            <a:r>
              <a:rPr lang="en-US" dirty="0"/>
              <a:t> </a:t>
            </a:r>
            <a:r>
              <a:rPr lang="en-US" dirty="0" err="1"/>
              <a:t>та</a:t>
            </a:r>
            <a:r>
              <a:rPr lang="en-US" dirty="0"/>
              <a:t> </a:t>
            </a:r>
            <a:r>
              <a:rPr lang="en-US" dirty="0" err="1"/>
              <a:t>сприяє</a:t>
            </a:r>
            <a:r>
              <a:rPr lang="en-US" dirty="0"/>
              <a:t> </a:t>
            </a:r>
            <a:r>
              <a:rPr lang="en-US" dirty="0" err="1"/>
              <a:t>пересуванню</a:t>
            </a:r>
            <a:r>
              <a:rPr lang="en-US" dirty="0"/>
              <a:t> </a:t>
            </a:r>
            <a:r>
              <a:rPr lang="en-US" dirty="0" err="1"/>
              <a:t>харчових</a:t>
            </a:r>
            <a:r>
              <a:rPr lang="en-US" dirty="0"/>
              <a:t> </a:t>
            </a:r>
            <a:r>
              <a:rPr lang="en-US" dirty="0" err="1"/>
              <a:t>мас</a:t>
            </a:r>
            <a:r>
              <a:rPr lang="en-US" dirty="0"/>
              <a:t>, </a:t>
            </a:r>
            <a:r>
              <a:rPr lang="en-US" dirty="0" err="1"/>
              <a:t>адсорбує</a:t>
            </a:r>
            <a:r>
              <a:rPr lang="en-US" dirty="0"/>
              <a:t> </a:t>
            </a:r>
            <a:r>
              <a:rPr lang="en-US" dirty="0" err="1"/>
              <a:t>та</a:t>
            </a:r>
            <a:r>
              <a:rPr lang="en-US" dirty="0"/>
              <a:t> </a:t>
            </a:r>
            <a:r>
              <a:rPr lang="en-US" dirty="0" err="1"/>
              <a:t>виводить</a:t>
            </a:r>
            <a:r>
              <a:rPr lang="en-US" dirty="0"/>
              <a:t> з </a:t>
            </a:r>
            <a:r>
              <a:rPr lang="en-US" dirty="0" err="1"/>
              <a:t>організму</a:t>
            </a:r>
            <a:r>
              <a:rPr lang="en-US" dirty="0"/>
              <a:t> </a:t>
            </a:r>
            <a:r>
              <a:rPr lang="en-US" dirty="0" err="1"/>
              <a:t>надлишки</a:t>
            </a:r>
            <a:r>
              <a:rPr lang="en-US" dirty="0"/>
              <a:t> </a:t>
            </a:r>
            <a:r>
              <a:rPr lang="en-US" dirty="0" err="1"/>
              <a:t>стеринів</a:t>
            </a:r>
            <a:r>
              <a:rPr lang="en-US" dirty="0"/>
              <a:t>, є </a:t>
            </a:r>
            <a:r>
              <a:rPr lang="en-US" dirty="0" err="1"/>
              <a:t>субстратом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кишкової</a:t>
            </a:r>
            <a:r>
              <a:rPr lang="en-US" dirty="0"/>
              <a:t> </a:t>
            </a:r>
            <a:r>
              <a:rPr lang="en-US" dirty="0" err="1"/>
              <a:t>мікрофлори</a:t>
            </a:r>
            <a:r>
              <a:rPr lang="en-US" dirty="0"/>
              <a:t>; </a:t>
            </a:r>
            <a:r>
              <a:rPr lang="en-US" dirty="0" err="1"/>
              <a:t>необхідно</a:t>
            </a:r>
            <a:r>
              <a:rPr lang="en-US" dirty="0"/>
              <a:t> </a:t>
            </a:r>
            <a:r>
              <a:rPr lang="en-US" dirty="0" err="1"/>
              <a:t>врахувати</a:t>
            </a:r>
            <a:r>
              <a:rPr lang="en-US" dirty="0"/>
              <a:t>, </a:t>
            </a:r>
            <a:r>
              <a:rPr lang="en-US" dirty="0" err="1"/>
              <a:t>що</a:t>
            </a:r>
            <a:r>
              <a:rPr lang="en-US" dirty="0"/>
              <a:t> </a:t>
            </a:r>
            <a:r>
              <a:rPr lang="en-US" dirty="0" err="1"/>
              <a:t>клітковина</a:t>
            </a:r>
            <a:r>
              <a:rPr lang="en-US" dirty="0"/>
              <a:t> </a:t>
            </a:r>
            <a:r>
              <a:rPr lang="en-US" dirty="0" err="1"/>
              <a:t>пшеничних</a:t>
            </a:r>
            <a:r>
              <a:rPr lang="en-US" dirty="0"/>
              <a:t> </a:t>
            </a:r>
            <a:r>
              <a:rPr lang="en-US" dirty="0" err="1"/>
              <a:t>висівок</a:t>
            </a:r>
            <a:r>
              <a:rPr lang="en-US" dirty="0"/>
              <a:t> </a:t>
            </a:r>
            <a:r>
              <a:rPr lang="en-US" dirty="0" err="1"/>
              <a:t>та</a:t>
            </a:r>
            <a:r>
              <a:rPr lang="en-US" dirty="0"/>
              <a:t> </a:t>
            </a:r>
            <a:r>
              <a:rPr lang="en-US" dirty="0" err="1"/>
              <a:t>капусти</a:t>
            </a:r>
            <a:r>
              <a:rPr lang="en-US" dirty="0"/>
              <a:t> </a:t>
            </a:r>
            <a:r>
              <a:rPr lang="en-US" dirty="0" err="1"/>
              <a:t>має</a:t>
            </a:r>
            <a:r>
              <a:rPr lang="en-US" dirty="0"/>
              <a:t> </a:t>
            </a:r>
            <a:r>
              <a:rPr lang="en-US" dirty="0" err="1"/>
              <a:t>проносну</a:t>
            </a:r>
            <a:r>
              <a:rPr lang="en-US" dirty="0"/>
              <a:t> </a:t>
            </a:r>
            <a:r>
              <a:rPr lang="en-US" dirty="0" err="1"/>
              <a:t>дію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9907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28600" y="474345"/>
            <a:ext cx="8839200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Із</a:t>
            </a:r>
            <a:r>
              <a:rPr lang="en-US" dirty="0"/>
              <a:t> </a:t>
            </a:r>
            <a:r>
              <a:rPr lang="en-US" dirty="0" err="1"/>
              <a:t>складних</a:t>
            </a:r>
            <a:r>
              <a:rPr lang="en-US" dirty="0"/>
              <a:t> </a:t>
            </a:r>
            <a:r>
              <a:rPr lang="en-US" dirty="0" err="1"/>
              <a:t>вуглеводів</a:t>
            </a:r>
            <a:r>
              <a:rPr lang="en-US" dirty="0"/>
              <a:t> </a:t>
            </a:r>
            <a:r>
              <a:rPr lang="en-US" dirty="0" err="1"/>
              <a:t>людина</a:t>
            </a:r>
            <a:r>
              <a:rPr lang="en-US" dirty="0"/>
              <a:t> </a:t>
            </a:r>
            <a:r>
              <a:rPr lang="en-US" dirty="0" err="1"/>
              <a:t>найбільше</a:t>
            </a:r>
            <a:r>
              <a:rPr lang="en-US" dirty="0"/>
              <a:t> </a:t>
            </a:r>
            <a:r>
              <a:rPr lang="en-US" dirty="0" err="1"/>
              <a:t>споживає</a:t>
            </a:r>
            <a:r>
              <a:rPr lang="en-US" dirty="0"/>
              <a:t> </a:t>
            </a:r>
            <a:r>
              <a:rPr lang="en-US" dirty="0" err="1"/>
              <a:t>крохмалю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забезпечення</a:t>
            </a:r>
            <a:r>
              <a:rPr lang="en-US" dirty="0"/>
              <a:t> </a:t>
            </a:r>
            <a:r>
              <a:rPr lang="en-US" dirty="0" err="1"/>
              <a:t>організму</a:t>
            </a:r>
            <a:r>
              <a:rPr lang="en-US" dirty="0"/>
              <a:t> </a:t>
            </a:r>
            <a:r>
              <a:rPr lang="en-US" dirty="0" err="1"/>
              <a:t>цукрами</a:t>
            </a:r>
            <a:r>
              <a:rPr lang="en-US" dirty="0"/>
              <a:t>. </a:t>
            </a:r>
            <a:r>
              <a:rPr lang="en-US" dirty="0" err="1"/>
              <a:t>Перетворення</a:t>
            </a:r>
            <a:r>
              <a:rPr lang="en-US" dirty="0"/>
              <a:t> </a:t>
            </a:r>
            <a:r>
              <a:rPr lang="en-US" dirty="0" err="1"/>
              <a:t>крохмалю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глюкозу</a:t>
            </a:r>
            <a:r>
              <a:rPr lang="en-US" dirty="0"/>
              <a:t> </a:t>
            </a:r>
            <a:r>
              <a:rPr lang="en-US" dirty="0" err="1"/>
              <a:t>відбувається</a:t>
            </a:r>
            <a:r>
              <a:rPr lang="en-US" dirty="0"/>
              <a:t> </a:t>
            </a:r>
            <a:r>
              <a:rPr lang="en-US" dirty="0" err="1"/>
              <a:t>поступово</a:t>
            </a:r>
            <a:r>
              <a:rPr lang="en-US" dirty="0"/>
              <a:t>. </a:t>
            </a:r>
            <a:r>
              <a:rPr lang="en-US" dirty="0" err="1"/>
              <a:t>Під</a:t>
            </a:r>
            <a:r>
              <a:rPr lang="en-US" dirty="0"/>
              <a:t> </a:t>
            </a:r>
            <a:r>
              <a:rPr lang="en-US" dirty="0" err="1"/>
              <a:t>дією</a:t>
            </a:r>
            <a:r>
              <a:rPr lang="en-US" dirty="0"/>
              <a:t> </a:t>
            </a:r>
            <a:r>
              <a:rPr lang="en-US" dirty="0" err="1"/>
              <a:t>певних</a:t>
            </a:r>
            <a:r>
              <a:rPr lang="en-US" dirty="0"/>
              <a:t> </a:t>
            </a:r>
            <a:r>
              <a:rPr lang="en-US" dirty="0" err="1"/>
              <a:t>ферментів</a:t>
            </a:r>
            <a:r>
              <a:rPr lang="en-US" dirty="0"/>
              <a:t> </a:t>
            </a:r>
            <a:r>
              <a:rPr lang="en-US" dirty="0" err="1"/>
              <a:t>спочатку</a:t>
            </a:r>
            <a:r>
              <a:rPr lang="en-US" dirty="0"/>
              <a:t> </a:t>
            </a:r>
            <a:r>
              <a:rPr lang="en-US" dirty="0" err="1"/>
              <a:t>утворюються</a:t>
            </a:r>
            <a:r>
              <a:rPr lang="en-US" dirty="0"/>
              <a:t> </a:t>
            </a:r>
            <a:r>
              <a:rPr lang="en-US" dirty="0" err="1"/>
              <a:t>декстрини</a:t>
            </a:r>
            <a:r>
              <a:rPr lang="en-US" dirty="0"/>
              <a:t>, </a:t>
            </a:r>
            <a:r>
              <a:rPr lang="en-US" dirty="0" err="1"/>
              <a:t>потім</a:t>
            </a:r>
            <a:r>
              <a:rPr lang="en-US" dirty="0"/>
              <a:t> – </a:t>
            </a:r>
            <a:r>
              <a:rPr lang="en-US" dirty="0" err="1"/>
              <a:t>мальтоза</a:t>
            </a:r>
            <a:r>
              <a:rPr lang="en-US" dirty="0"/>
              <a:t> і </a:t>
            </a:r>
            <a:r>
              <a:rPr lang="en-US" dirty="0" err="1"/>
              <a:t>лише</a:t>
            </a:r>
            <a:r>
              <a:rPr lang="en-US" dirty="0"/>
              <a:t> </a:t>
            </a:r>
            <a:r>
              <a:rPr lang="en-US" dirty="0" err="1"/>
              <a:t>після</a:t>
            </a:r>
            <a:r>
              <a:rPr lang="en-US" dirty="0"/>
              <a:t> </a:t>
            </a:r>
            <a:r>
              <a:rPr lang="en-US" dirty="0" err="1"/>
              <a:t>цього</a:t>
            </a:r>
            <a:r>
              <a:rPr lang="en-US" dirty="0"/>
              <a:t> – </a:t>
            </a:r>
            <a:r>
              <a:rPr lang="en-US" dirty="0" err="1"/>
              <a:t>глюкоза</a:t>
            </a:r>
            <a:r>
              <a:rPr lang="en-US" dirty="0"/>
              <a:t>.</a:t>
            </a:r>
            <a:endParaRPr lang="ru-RU" dirty="0"/>
          </a:p>
          <a:p>
            <a:r>
              <a:rPr lang="en-US" dirty="0"/>
              <a:t>    </a:t>
            </a:r>
            <a:r>
              <a:rPr lang="en-US" dirty="0" err="1"/>
              <a:t>Крохмаль</a:t>
            </a:r>
            <a:r>
              <a:rPr lang="en-US" dirty="0"/>
              <a:t> </a:t>
            </a:r>
            <a:r>
              <a:rPr lang="en-US" dirty="0" err="1"/>
              <a:t>надходить</a:t>
            </a:r>
            <a:r>
              <a:rPr lang="en-US" dirty="0"/>
              <a:t> в </a:t>
            </a:r>
            <a:r>
              <a:rPr lang="en-US" dirty="0" err="1"/>
              <a:t>організм</a:t>
            </a:r>
            <a:r>
              <a:rPr lang="en-US" dirty="0"/>
              <a:t> </a:t>
            </a:r>
            <a:r>
              <a:rPr lang="en-US" dirty="0" err="1"/>
              <a:t>людини</a:t>
            </a:r>
            <a:r>
              <a:rPr lang="en-US" dirty="0"/>
              <a:t> з </a:t>
            </a:r>
            <a:r>
              <a:rPr lang="en-US" dirty="0" err="1"/>
              <a:t>картоплею</a:t>
            </a:r>
            <a:r>
              <a:rPr lang="en-US" dirty="0"/>
              <a:t>, </a:t>
            </a:r>
            <a:r>
              <a:rPr lang="en-US" dirty="0" err="1"/>
              <a:t>хлібом</a:t>
            </a:r>
            <a:r>
              <a:rPr lang="en-US" dirty="0"/>
              <a:t>, </a:t>
            </a:r>
            <a:r>
              <a:rPr lang="en-US" dirty="0" err="1"/>
              <a:t>кашею</a:t>
            </a:r>
            <a:r>
              <a:rPr lang="en-US" dirty="0"/>
              <a:t>. В </a:t>
            </a:r>
            <a:r>
              <a:rPr lang="en-US" dirty="0" err="1"/>
              <a:t>овочах</a:t>
            </a:r>
            <a:r>
              <a:rPr lang="en-US" dirty="0"/>
              <a:t> </a:t>
            </a:r>
            <a:r>
              <a:rPr lang="en-US" dirty="0" err="1"/>
              <a:t>крохмаль</a:t>
            </a:r>
            <a:r>
              <a:rPr lang="en-US" dirty="0"/>
              <a:t>, </a:t>
            </a:r>
            <a:r>
              <a:rPr lang="en-US" dirty="0" err="1"/>
              <a:t>як</a:t>
            </a:r>
            <a:r>
              <a:rPr lang="en-US" dirty="0"/>
              <a:t> </a:t>
            </a:r>
            <a:r>
              <a:rPr lang="en-US" dirty="0" err="1"/>
              <a:t>правило</a:t>
            </a:r>
            <a:r>
              <a:rPr lang="en-US" dirty="0"/>
              <a:t>, </a:t>
            </a:r>
            <a:r>
              <a:rPr lang="en-US" dirty="0" err="1"/>
              <a:t>міститься</a:t>
            </a:r>
            <a:r>
              <a:rPr lang="en-US" dirty="0"/>
              <a:t> у </a:t>
            </a:r>
            <a:r>
              <a:rPr lang="en-US" dirty="0" err="1"/>
              <a:t>ще</a:t>
            </a:r>
            <a:r>
              <a:rPr lang="en-US" dirty="0"/>
              <a:t> </a:t>
            </a:r>
            <a:r>
              <a:rPr lang="en-US" dirty="0" err="1"/>
              <a:t>недозрілих</a:t>
            </a:r>
            <a:r>
              <a:rPr lang="en-US" dirty="0"/>
              <a:t> </a:t>
            </a:r>
            <a:r>
              <a:rPr lang="en-US" dirty="0" err="1"/>
              <a:t>плодах</a:t>
            </a:r>
            <a:r>
              <a:rPr lang="en-US" dirty="0"/>
              <a:t>.</a:t>
            </a:r>
            <a:endParaRPr lang="ru-RU" dirty="0"/>
          </a:p>
          <a:p>
            <a:r>
              <a:rPr lang="en-US" dirty="0"/>
              <a:t>    </a:t>
            </a:r>
            <a:endParaRPr lang="ru-RU" dirty="0"/>
          </a:p>
        </p:txBody>
      </p:sp>
      <p:sp>
        <p:nvSpPr>
          <p:cNvPr id="3" name="AutoShape 2" descr="Крохмаль як важливий інгредієнт для харчових продуктів - FoodInsi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Крохмаль як важливий інгредієнт для харчових продуктів - FoodInsid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8" name="Picture 6" descr="Дружній крохмаль і його надзвичайні ефекти – Почує кожен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286000"/>
            <a:ext cx="4419600" cy="268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Крохмаль - засіб від 20 проблем. Ви будете здивовані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886200"/>
            <a:ext cx="4191000" cy="255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803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09600" y="612845"/>
            <a:ext cx="7848600" cy="313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i="1" dirty="0"/>
              <a:t>З </a:t>
            </a:r>
            <a:r>
              <a:rPr lang="en-US" b="1" i="1" dirty="0" err="1"/>
              <a:t>рослинною</a:t>
            </a:r>
            <a:r>
              <a:rPr lang="en-US" b="1" i="1" dirty="0"/>
              <a:t> </a:t>
            </a:r>
            <a:r>
              <a:rPr lang="en-US" b="1" i="1" dirty="0" err="1"/>
              <a:t>продукцією</a:t>
            </a:r>
            <a:r>
              <a:rPr lang="en-US" b="1" i="1" dirty="0"/>
              <a:t> в </a:t>
            </a:r>
            <a:r>
              <a:rPr lang="en-US" b="1" i="1" dirty="0" err="1"/>
              <a:t>організм</a:t>
            </a:r>
            <a:r>
              <a:rPr lang="en-US" b="1" i="1" dirty="0"/>
              <a:t> </a:t>
            </a:r>
            <a:r>
              <a:rPr lang="en-US" b="1" i="1" dirty="0" err="1"/>
              <a:t>людини</a:t>
            </a:r>
            <a:r>
              <a:rPr lang="en-US" b="1" i="1" dirty="0"/>
              <a:t> </a:t>
            </a:r>
            <a:r>
              <a:rPr lang="en-US" b="1" i="1" dirty="0" err="1"/>
              <a:t>надходить</a:t>
            </a:r>
            <a:r>
              <a:rPr lang="en-US" b="1" i="1" dirty="0"/>
              <a:t> </a:t>
            </a:r>
            <a:r>
              <a:rPr lang="en-US" b="1" i="1" dirty="0" err="1"/>
              <a:t>багато</a:t>
            </a:r>
            <a:r>
              <a:rPr lang="en-US" b="1" i="1" dirty="0"/>
              <a:t> </a:t>
            </a:r>
            <a:r>
              <a:rPr lang="en-US" b="1" i="1" dirty="0" err="1"/>
              <a:t>вітамінів</a:t>
            </a:r>
            <a:r>
              <a:rPr lang="en-US" b="1" i="1" dirty="0"/>
              <a:t>.</a:t>
            </a:r>
            <a:r>
              <a:rPr lang="en-US" dirty="0"/>
              <a:t> </a:t>
            </a:r>
            <a:r>
              <a:rPr lang="en-US" dirty="0" err="1"/>
              <a:t>Люди</a:t>
            </a:r>
            <a:r>
              <a:rPr lang="en-US" dirty="0"/>
              <a:t> </a:t>
            </a:r>
            <a:r>
              <a:rPr lang="en-US" dirty="0" err="1"/>
              <a:t>найчастіше</a:t>
            </a:r>
            <a:r>
              <a:rPr lang="en-US" dirty="0"/>
              <a:t> </a:t>
            </a:r>
            <a:r>
              <a:rPr lang="en-US" dirty="0" err="1"/>
              <a:t>відчувають</a:t>
            </a:r>
            <a:r>
              <a:rPr lang="en-US" dirty="0"/>
              <a:t> </a:t>
            </a:r>
            <a:r>
              <a:rPr lang="en-US" dirty="0" err="1"/>
              <a:t>нестачу</a:t>
            </a:r>
            <a:r>
              <a:rPr lang="en-US" dirty="0"/>
              <a:t> </a:t>
            </a:r>
            <a:r>
              <a:rPr lang="en-US" i="1" dirty="0" err="1"/>
              <a:t>вітамінів</a:t>
            </a:r>
            <a:r>
              <a:rPr lang="en-US" i="1" dirty="0"/>
              <a:t> С (</a:t>
            </a:r>
            <a:r>
              <a:rPr lang="en-US" i="1" dirty="0" err="1"/>
              <a:t>аскорбінової</a:t>
            </a:r>
            <a:r>
              <a:rPr lang="en-US" i="1" dirty="0"/>
              <a:t> </a:t>
            </a:r>
            <a:r>
              <a:rPr lang="en-US" i="1" dirty="0" err="1"/>
              <a:t>кислоти</a:t>
            </a:r>
            <a:r>
              <a:rPr lang="en-US" i="1" dirty="0"/>
              <a:t>) і Р (</a:t>
            </a:r>
            <a:r>
              <a:rPr lang="en-US" i="1" dirty="0" err="1"/>
              <a:t>рутину</a:t>
            </a:r>
            <a:r>
              <a:rPr lang="en-US" i="1" dirty="0"/>
              <a:t>),</a:t>
            </a:r>
            <a:r>
              <a:rPr lang="en-US" dirty="0"/>
              <a:t> </a:t>
            </a:r>
            <a:r>
              <a:rPr lang="en-US" dirty="0" err="1"/>
              <a:t>яких</a:t>
            </a:r>
            <a:r>
              <a:rPr lang="en-US" dirty="0"/>
              <a:t> </a:t>
            </a:r>
            <a:r>
              <a:rPr lang="en-US" dirty="0" err="1"/>
              <a:t>організму</a:t>
            </a:r>
            <a:r>
              <a:rPr lang="en-US" dirty="0"/>
              <a:t> </a:t>
            </a:r>
            <a:r>
              <a:rPr lang="en-US" dirty="0" err="1"/>
              <a:t>щодня</a:t>
            </a:r>
            <a:r>
              <a:rPr lang="en-US" dirty="0"/>
              <a:t> </a:t>
            </a:r>
            <a:r>
              <a:rPr lang="en-US" dirty="0" err="1"/>
              <a:t>потрібно</a:t>
            </a:r>
            <a:r>
              <a:rPr lang="en-US" dirty="0"/>
              <a:t> </a:t>
            </a:r>
            <a:r>
              <a:rPr lang="en-US" dirty="0" err="1"/>
              <a:t>відповідно</a:t>
            </a:r>
            <a:r>
              <a:rPr lang="en-US" dirty="0"/>
              <a:t> 60 </a:t>
            </a:r>
            <a:r>
              <a:rPr lang="en-US" dirty="0" err="1"/>
              <a:t>та</a:t>
            </a:r>
            <a:r>
              <a:rPr lang="en-US" dirty="0"/>
              <a:t> 25 </a:t>
            </a:r>
            <a:r>
              <a:rPr lang="en-US" dirty="0" err="1"/>
              <a:t>мг</a:t>
            </a:r>
            <a:r>
              <a:rPr lang="en-US" dirty="0"/>
              <a:t>. </a:t>
            </a:r>
            <a:r>
              <a:rPr lang="en-US" dirty="0" err="1"/>
              <a:t>Встановлено</a:t>
            </a:r>
            <a:r>
              <a:rPr lang="en-US" dirty="0"/>
              <a:t> </a:t>
            </a:r>
            <a:r>
              <a:rPr lang="en-US" dirty="0" err="1"/>
              <a:t>синергізм</a:t>
            </a:r>
            <a:r>
              <a:rPr lang="en-US" dirty="0"/>
              <a:t> </a:t>
            </a:r>
            <a:r>
              <a:rPr lang="en-US" dirty="0" err="1"/>
              <a:t>їх</a:t>
            </a:r>
            <a:r>
              <a:rPr lang="en-US" dirty="0"/>
              <a:t> </a:t>
            </a:r>
            <a:r>
              <a:rPr lang="en-US" dirty="0" err="1"/>
              <a:t>дії</a:t>
            </a:r>
            <a:r>
              <a:rPr lang="en-US" dirty="0"/>
              <a:t>. </a:t>
            </a:r>
            <a:r>
              <a:rPr lang="en-US" b="1" i="1" dirty="0" err="1"/>
              <a:t>Вони</a:t>
            </a:r>
            <a:r>
              <a:rPr lang="en-US" b="1" i="1" dirty="0"/>
              <a:t> </a:t>
            </a:r>
            <a:r>
              <a:rPr lang="en-US" b="1" i="1" dirty="0" err="1"/>
              <a:t>відіграють</a:t>
            </a:r>
            <a:r>
              <a:rPr lang="en-US" b="1" i="1" dirty="0"/>
              <a:t> </a:t>
            </a:r>
            <a:r>
              <a:rPr lang="en-US" b="1" i="1" dirty="0" err="1"/>
              <a:t>важливу</a:t>
            </a:r>
            <a:r>
              <a:rPr lang="en-US" b="1" i="1" dirty="0"/>
              <a:t> </a:t>
            </a:r>
            <a:r>
              <a:rPr lang="en-US" b="1" i="1" dirty="0" err="1"/>
              <a:t>роль</a:t>
            </a:r>
            <a:r>
              <a:rPr lang="en-US" b="1" i="1" dirty="0"/>
              <a:t> в </a:t>
            </a:r>
            <a:r>
              <a:rPr lang="en-US" b="1" i="1" dirty="0" err="1"/>
              <a:t>обміні</a:t>
            </a:r>
            <a:r>
              <a:rPr lang="en-US" b="1" i="1" dirty="0"/>
              <a:t> </a:t>
            </a:r>
            <a:r>
              <a:rPr lang="en-US" b="1" i="1" dirty="0" err="1"/>
              <a:t>всіх</a:t>
            </a:r>
            <a:r>
              <a:rPr lang="en-US" b="1" i="1" dirty="0"/>
              <a:t> </a:t>
            </a:r>
            <a:r>
              <a:rPr lang="en-US" b="1" i="1" dirty="0" err="1"/>
              <a:t>речовин</a:t>
            </a:r>
            <a:r>
              <a:rPr lang="en-US" b="1" i="1" dirty="0"/>
              <a:t>, </a:t>
            </a:r>
            <a:r>
              <a:rPr lang="en-US" b="1" i="1" dirty="0" err="1"/>
              <a:t>зміцненні</a:t>
            </a:r>
            <a:r>
              <a:rPr lang="en-US" b="1" i="1" dirty="0"/>
              <a:t> </a:t>
            </a:r>
            <a:r>
              <a:rPr lang="en-US" b="1" i="1" dirty="0" err="1"/>
              <a:t>судин</a:t>
            </a:r>
            <a:r>
              <a:rPr lang="en-US" b="1" i="1" dirty="0"/>
              <a:t>. </a:t>
            </a:r>
            <a:r>
              <a:rPr lang="en-US" b="1" i="1" dirty="0" err="1"/>
              <a:t>При</a:t>
            </a:r>
            <a:r>
              <a:rPr lang="en-US" b="1" i="1" dirty="0"/>
              <a:t> </a:t>
            </a:r>
            <a:r>
              <a:rPr lang="en-US" b="1" i="1" dirty="0" err="1"/>
              <a:t>їх</a:t>
            </a:r>
            <a:r>
              <a:rPr lang="en-US" b="1" i="1" dirty="0"/>
              <a:t> </a:t>
            </a:r>
            <a:r>
              <a:rPr lang="en-US" b="1" i="1" dirty="0" err="1"/>
              <a:t>нестачі</a:t>
            </a:r>
            <a:r>
              <a:rPr lang="en-US" b="1" i="1" dirty="0"/>
              <a:t> </a:t>
            </a:r>
            <a:r>
              <a:rPr lang="en-US" b="1" i="1" dirty="0" err="1"/>
              <a:t>людина</a:t>
            </a:r>
            <a:r>
              <a:rPr lang="en-US" b="1" i="1" dirty="0"/>
              <a:t> </a:t>
            </a:r>
            <a:r>
              <a:rPr lang="en-US" b="1" i="1" dirty="0" err="1"/>
              <a:t>відчуває</a:t>
            </a:r>
            <a:r>
              <a:rPr lang="en-US" b="1" i="1" dirty="0"/>
              <a:t> </a:t>
            </a:r>
            <a:r>
              <a:rPr lang="en-US" b="1" i="1" dirty="0" err="1"/>
              <a:t>втому</a:t>
            </a:r>
            <a:r>
              <a:rPr lang="en-US" b="1" i="1" dirty="0"/>
              <a:t>, а </a:t>
            </a:r>
            <a:r>
              <a:rPr lang="en-US" b="1" i="1" dirty="0" err="1"/>
              <a:t>за</a:t>
            </a:r>
            <a:r>
              <a:rPr lang="en-US" b="1" i="1" dirty="0"/>
              <a:t> </a:t>
            </a:r>
            <a:r>
              <a:rPr lang="en-US" b="1" i="1" dirty="0" err="1"/>
              <a:t>відсутності</a:t>
            </a:r>
            <a:r>
              <a:rPr lang="en-US" b="1" i="1" dirty="0"/>
              <a:t> – в </a:t>
            </a:r>
            <a:r>
              <a:rPr lang="en-US" b="1" i="1" dirty="0" err="1"/>
              <a:t>організмі</a:t>
            </a:r>
            <a:r>
              <a:rPr lang="en-US" b="1" i="1" dirty="0"/>
              <a:t> </a:t>
            </a:r>
            <a:r>
              <a:rPr lang="en-US" b="1" i="1" dirty="0" err="1"/>
              <a:t>настають</a:t>
            </a:r>
            <a:r>
              <a:rPr lang="en-US" b="1" i="1" dirty="0"/>
              <a:t> </a:t>
            </a:r>
            <a:r>
              <a:rPr lang="en-US" b="1" i="1" dirty="0" err="1"/>
              <a:t>різні</a:t>
            </a:r>
            <a:r>
              <a:rPr lang="en-US" b="1" i="1" dirty="0"/>
              <a:t> </a:t>
            </a:r>
            <a:r>
              <a:rPr lang="en-US" b="1" i="1" dirty="0" err="1"/>
              <a:t>розлади</a:t>
            </a:r>
            <a:r>
              <a:rPr lang="en-US" b="1" i="1" dirty="0"/>
              <a:t>.</a:t>
            </a:r>
            <a:r>
              <a:rPr lang="en-US" dirty="0"/>
              <a:t> </a:t>
            </a:r>
            <a:r>
              <a:rPr lang="en-US" dirty="0" err="1"/>
              <a:t>Вітаміну</a:t>
            </a:r>
            <a:r>
              <a:rPr lang="en-US" dirty="0"/>
              <a:t> Р </a:t>
            </a:r>
            <a:r>
              <a:rPr lang="en-US" dirty="0" err="1"/>
              <a:t>завжди</a:t>
            </a:r>
            <a:r>
              <a:rPr lang="en-US" dirty="0"/>
              <a:t> </a:t>
            </a:r>
            <a:r>
              <a:rPr lang="en-US" dirty="0" err="1"/>
              <a:t>багато</a:t>
            </a:r>
            <a:r>
              <a:rPr lang="en-US" dirty="0"/>
              <a:t> в </a:t>
            </a:r>
            <a:r>
              <a:rPr lang="en-US" dirty="0" err="1"/>
              <a:t>забарвлених</a:t>
            </a:r>
            <a:r>
              <a:rPr lang="en-US" dirty="0"/>
              <a:t> </a:t>
            </a:r>
            <a:r>
              <a:rPr lang="en-US" dirty="0" err="1"/>
              <a:t>плодах</a:t>
            </a:r>
            <a:r>
              <a:rPr lang="en-US" dirty="0"/>
              <a:t> і </a:t>
            </a:r>
            <a:r>
              <a:rPr lang="en-US" dirty="0" err="1"/>
              <a:t>овочах</a:t>
            </a:r>
            <a:r>
              <a:rPr lang="en-US" dirty="0"/>
              <a:t>. </a:t>
            </a:r>
            <a:r>
              <a:rPr lang="en-US" dirty="0" err="1"/>
              <a:t>Вміст</a:t>
            </a:r>
            <a:r>
              <a:rPr lang="en-US" dirty="0"/>
              <a:t> </a:t>
            </a:r>
            <a:r>
              <a:rPr lang="en-US" dirty="0" err="1"/>
              <a:t>вітаміну</a:t>
            </a:r>
            <a:r>
              <a:rPr lang="en-US" dirty="0"/>
              <a:t> С в 100 г </a:t>
            </a:r>
            <a:r>
              <a:rPr lang="en-US" dirty="0" err="1"/>
              <a:t>їстівної</a:t>
            </a:r>
            <a:r>
              <a:rPr lang="en-US" dirty="0"/>
              <a:t> </a:t>
            </a:r>
            <a:r>
              <a:rPr lang="en-US" dirty="0" err="1"/>
              <a:t>частини</a:t>
            </a:r>
            <a:r>
              <a:rPr lang="en-US" dirty="0"/>
              <a:t> </a:t>
            </a:r>
            <a:r>
              <a:rPr lang="en-US" dirty="0" err="1"/>
              <a:t>продукції</a:t>
            </a:r>
            <a:r>
              <a:rPr lang="en-US" dirty="0"/>
              <a:t> </a:t>
            </a:r>
            <a:r>
              <a:rPr lang="en-US" dirty="0" err="1"/>
              <a:t>неоднаковий</a:t>
            </a:r>
            <a:r>
              <a:rPr lang="en-US" dirty="0"/>
              <a:t>, </a:t>
            </a:r>
            <a:r>
              <a:rPr lang="en-US" dirty="0" err="1"/>
              <a:t>мг</a:t>
            </a:r>
            <a:r>
              <a:rPr lang="en-US" dirty="0"/>
              <a:t>: у </a:t>
            </a:r>
            <a:r>
              <a:rPr lang="en-US" dirty="0" err="1"/>
              <a:t>чорній</a:t>
            </a:r>
            <a:r>
              <a:rPr lang="en-US" dirty="0"/>
              <a:t> </a:t>
            </a:r>
            <a:r>
              <a:rPr lang="en-US" dirty="0" err="1"/>
              <a:t>смородині</a:t>
            </a:r>
            <a:r>
              <a:rPr lang="en-US" dirty="0"/>
              <a:t> – </a:t>
            </a:r>
            <a:r>
              <a:rPr lang="en-US" dirty="0" err="1"/>
              <a:t>до</a:t>
            </a:r>
            <a:r>
              <a:rPr lang="en-US" dirty="0"/>
              <a:t> 200, </a:t>
            </a:r>
            <a:r>
              <a:rPr lang="en-US" dirty="0" err="1"/>
              <a:t>яблуках</a:t>
            </a:r>
            <a:r>
              <a:rPr lang="en-US" dirty="0"/>
              <a:t> – 10…30, </a:t>
            </a:r>
            <a:r>
              <a:rPr lang="en-US" dirty="0" err="1"/>
              <a:t>кісточкових</a:t>
            </a:r>
            <a:r>
              <a:rPr lang="en-US" dirty="0"/>
              <a:t> –15, </a:t>
            </a:r>
            <a:r>
              <a:rPr lang="en-US" dirty="0" err="1"/>
              <a:t>зеленій</a:t>
            </a:r>
            <a:r>
              <a:rPr lang="en-US" dirty="0"/>
              <a:t> </a:t>
            </a:r>
            <a:r>
              <a:rPr lang="en-US" dirty="0" err="1"/>
              <a:t>цибулі</a:t>
            </a:r>
            <a:r>
              <a:rPr lang="en-US" dirty="0"/>
              <a:t>, </a:t>
            </a:r>
            <a:r>
              <a:rPr lang="en-US" dirty="0" err="1"/>
              <a:t>капусті</a:t>
            </a:r>
            <a:r>
              <a:rPr lang="en-US" dirty="0"/>
              <a:t> – 30, </a:t>
            </a:r>
            <a:r>
              <a:rPr lang="en-US" dirty="0" err="1"/>
              <a:t>суницях</a:t>
            </a:r>
            <a:r>
              <a:rPr lang="en-US" dirty="0"/>
              <a:t> – 50, </a:t>
            </a:r>
            <a:r>
              <a:rPr lang="en-US" dirty="0" err="1"/>
              <a:t>томатах</a:t>
            </a:r>
            <a:r>
              <a:rPr lang="en-US" dirty="0"/>
              <a:t> – 25. </a:t>
            </a:r>
            <a:r>
              <a:rPr lang="en-US" dirty="0" err="1"/>
              <a:t>Якщо</a:t>
            </a:r>
            <a:r>
              <a:rPr lang="en-US" dirty="0"/>
              <a:t> в </a:t>
            </a:r>
            <a:r>
              <a:rPr lang="en-US" dirty="0" err="1"/>
              <a:t>організмі</a:t>
            </a:r>
            <a:r>
              <a:rPr lang="en-US" dirty="0"/>
              <a:t> </a:t>
            </a:r>
            <a:r>
              <a:rPr lang="en-US" dirty="0" err="1"/>
              <a:t>людини</a:t>
            </a:r>
            <a:r>
              <a:rPr lang="en-US" dirty="0"/>
              <a:t> </a:t>
            </a:r>
            <a:r>
              <a:rPr lang="en-US" dirty="0" err="1"/>
              <a:t>накопичується</a:t>
            </a:r>
            <a:r>
              <a:rPr lang="en-US" dirty="0"/>
              <a:t> </a:t>
            </a:r>
            <a:r>
              <a:rPr lang="en-US" dirty="0" err="1"/>
              <a:t>потрібна</a:t>
            </a:r>
            <a:r>
              <a:rPr lang="en-US" dirty="0"/>
              <a:t> </a:t>
            </a:r>
            <a:r>
              <a:rPr lang="en-US" dirty="0" err="1"/>
              <a:t>норма</a:t>
            </a:r>
            <a:r>
              <a:rPr lang="en-US" dirty="0"/>
              <a:t> </a:t>
            </a:r>
            <a:r>
              <a:rPr lang="en-US" dirty="0" err="1"/>
              <a:t>вітаміну</a:t>
            </a:r>
            <a:r>
              <a:rPr lang="en-US" dirty="0"/>
              <a:t> С </a:t>
            </a:r>
            <a:r>
              <a:rPr lang="en-US" dirty="0" err="1"/>
              <a:t>за</a:t>
            </a:r>
            <a:r>
              <a:rPr lang="en-US" dirty="0"/>
              <a:t> </a:t>
            </a:r>
            <a:r>
              <a:rPr lang="en-US" dirty="0" err="1"/>
              <a:t>рахунок</a:t>
            </a:r>
            <a:r>
              <a:rPr lang="en-US" dirty="0"/>
              <a:t> </a:t>
            </a:r>
            <a:r>
              <a:rPr lang="en-US" dirty="0" err="1"/>
              <a:t>плодів</a:t>
            </a:r>
            <a:r>
              <a:rPr lang="en-US" dirty="0"/>
              <a:t> і </a:t>
            </a:r>
            <a:r>
              <a:rPr lang="en-US" dirty="0" err="1"/>
              <a:t>овочів</a:t>
            </a:r>
            <a:r>
              <a:rPr lang="en-US" dirty="0"/>
              <a:t>, </a:t>
            </a:r>
            <a:r>
              <a:rPr lang="en-US" dirty="0" err="1"/>
              <a:t>то</a:t>
            </a:r>
            <a:r>
              <a:rPr lang="en-US" dirty="0"/>
              <a:t> </a:t>
            </a:r>
            <a:r>
              <a:rPr lang="en-US" dirty="0" err="1"/>
              <a:t>одночасно</a:t>
            </a:r>
            <a:r>
              <a:rPr lang="en-US" dirty="0"/>
              <a:t> </a:t>
            </a:r>
            <a:r>
              <a:rPr lang="en-US" dirty="0" err="1"/>
              <a:t>накопичується</a:t>
            </a:r>
            <a:r>
              <a:rPr lang="en-US" dirty="0"/>
              <a:t> і </a:t>
            </a:r>
            <a:r>
              <a:rPr lang="en-US" dirty="0" err="1"/>
              <a:t>норма</a:t>
            </a:r>
            <a:r>
              <a:rPr lang="en-US" dirty="0"/>
              <a:t> </a:t>
            </a:r>
            <a:r>
              <a:rPr lang="en-US" dirty="0" err="1"/>
              <a:t>вітаміну</a:t>
            </a:r>
            <a:r>
              <a:rPr lang="en-US" dirty="0"/>
              <a:t> Р.</a:t>
            </a:r>
            <a:endParaRPr lang="ru-RU" dirty="0"/>
          </a:p>
        </p:txBody>
      </p:sp>
      <p:pic>
        <p:nvPicPr>
          <p:cNvPr id="5122" name="Picture 2" descr="Через перевищення нітратів до реалізації на ринках Черкащини не допустили  майже 7 тисяч кілограмів овочів та фрукті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752166"/>
            <a:ext cx="6400800" cy="274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753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3400" y="474345"/>
            <a:ext cx="8153400" cy="313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i="1" dirty="0"/>
              <a:t> </a:t>
            </a:r>
            <a:r>
              <a:rPr lang="en-US" b="1" i="1" dirty="0" err="1"/>
              <a:t>Велике</a:t>
            </a:r>
            <a:r>
              <a:rPr lang="en-US" b="1" i="1" dirty="0"/>
              <a:t> </a:t>
            </a:r>
            <a:r>
              <a:rPr lang="en-US" b="1" i="1" dirty="0" err="1"/>
              <a:t>значення</a:t>
            </a:r>
            <a:r>
              <a:rPr lang="en-US" b="1" i="1" dirty="0"/>
              <a:t> </a:t>
            </a:r>
            <a:r>
              <a:rPr lang="en-US" b="1" i="1" dirty="0" err="1"/>
              <a:t>рослинницької</a:t>
            </a:r>
            <a:r>
              <a:rPr lang="en-US" b="1" i="1" dirty="0"/>
              <a:t> </a:t>
            </a:r>
            <a:r>
              <a:rPr lang="en-US" b="1" i="1" dirty="0" err="1"/>
              <a:t>продукції</a:t>
            </a:r>
            <a:r>
              <a:rPr lang="en-US" b="1" i="1" dirty="0"/>
              <a:t> </a:t>
            </a:r>
            <a:r>
              <a:rPr lang="en-US" b="1" i="1" dirty="0" err="1"/>
              <a:t>полягає</a:t>
            </a:r>
            <a:r>
              <a:rPr lang="en-US" b="1" i="1" dirty="0"/>
              <a:t> у </a:t>
            </a:r>
            <a:r>
              <a:rPr lang="en-US" b="1" i="1" dirty="0" err="1"/>
              <a:t>постачанні</a:t>
            </a:r>
            <a:r>
              <a:rPr lang="en-US" b="1" i="1" dirty="0"/>
              <a:t> </a:t>
            </a:r>
            <a:r>
              <a:rPr lang="en-US" b="1" i="1" dirty="0" err="1"/>
              <a:t>організму</a:t>
            </a:r>
            <a:r>
              <a:rPr lang="en-US" b="1" i="1" dirty="0"/>
              <a:t> </a:t>
            </a:r>
            <a:r>
              <a:rPr lang="en-US" b="1" i="1" dirty="0" err="1"/>
              <a:t>людини</a:t>
            </a:r>
            <a:r>
              <a:rPr lang="en-US" b="1" i="1" dirty="0"/>
              <a:t> </a:t>
            </a:r>
            <a:r>
              <a:rPr lang="en-US" b="1" i="1" dirty="0" err="1"/>
              <a:t>мінеральними</a:t>
            </a:r>
            <a:r>
              <a:rPr lang="en-US" b="1" i="1" dirty="0"/>
              <a:t> </a:t>
            </a:r>
            <a:r>
              <a:rPr lang="en-US" b="1" i="1" dirty="0" err="1"/>
              <a:t>речовинами</a:t>
            </a:r>
            <a:r>
              <a:rPr lang="en-US" b="1" i="1" dirty="0"/>
              <a:t>.</a:t>
            </a:r>
            <a:r>
              <a:rPr lang="en-US" dirty="0"/>
              <a:t> </a:t>
            </a:r>
            <a:r>
              <a:rPr lang="en-US" dirty="0" err="1"/>
              <a:t>Вони</a:t>
            </a:r>
            <a:r>
              <a:rPr lang="en-US" dirty="0"/>
              <a:t> </a:t>
            </a:r>
            <a:r>
              <a:rPr lang="en-US" dirty="0" err="1"/>
              <a:t>входять</a:t>
            </a:r>
            <a:r>
              <a:rPr lang="en-US" dirty="0"/>
              <a:t> </a:t>
            </a:r>
            <a:r>
              <a:rPr lang="en-US" dirty="0" err="1"/>
              <a:t>до</a:t>
            </a:r>
            <a:r>
              <a:rPr lang="en-US" dirty="0"/>
              <a:t> </a:t>
            </a:r>
            <a:r>
              <a:rPr lang="en-US" dirty="0" err="1"/>
              <a:t>складу</a:t>
            </a:r>
            <a:r>
              <a:rPr lang="en-US" dirty="0"/>
              <a:t> </a:t>
            </a:r>
            <a:r>
              <a:rPr lang="en-US" dirty="0" err="1"/>
              <a:t>структурних</a:t>
            </a:r>
            <a:r>
              <a:rPr lang="en-US" dirty="0"/>
              <a:t> </a:t>
            </a:r>
            <a:r>
              <a:rPr lang="en-US" dirty="0" err="1"/>
              <a:t>елементів</a:t>
            </a:r>
            <a:r>
              <a:rPr lang="en-US" dirty="0"/>
              <a:t> </a:t>
            </a:r>
            <a:r>
              <a:rPr lang="en-US" dirty="0" err="1"/>
              <a:t>усіх</a:t>
            </a:r>
            <a:r>
              <a:rPr lang="en-US" dirty="0"/>
              <a:t> </a:t>
            </a:r>
            <a:r>
              <a:rPr lang="en-US" dirty="0" err="1"/>
              <a:t>клітин</a:t>
            </a:r>
            <a:r>
              <a:rPr lang="en-US" dirty="0"/>
              <a:t> і </a:t>
            </a:r>
            <a:r>
              <a:rPr lang="en-US" dirty="0" err="1"/>
              <a:t>ферментів</a:t>
            </a:r>
            <a:r>
              <a:rPr lang="en-US" dirty="0"/>
              <a:t>, </a:t>
            </a:r>
            <a:r>
              <a:rPr lang="en-US" dirty="0" err="1"/>
              <a:t>беруть</a:t>
            </a:r>
            <a:r>
              <a:rPr lang="en-US" dirty="0"/>
              <a:t> </a:t>
            </a:r>
            <a:r>
              <a:rPr lang="en-US" dirty="0" err="1"/>
              <a:t>участь</a:t>
            </a:r>
            <a:r>
              <a:rPr lang="en-US" dirty="0"/>
              <a:t> у </a:t>
            </a:r>
            <a:r>
              <a:rPr lang="en-US" dirty="0" err="1"/>
              <a:t>пластичних</a:t>
            </a:r>
            <a:r>
              <a:rPr lang="en-US" dirty="0"/>
              <a:t> </a:t>
            </a:r>
            <a:r>
              <a:rPr lang="en-US" dirty="0" err="1"/>
              <a:t>процесах</a:t>
            </a:r>
            <a:r>
              <a:rPr lang="en-US" dirty="0"/>
              <a:t>, </a:t>
            </a:r>
            <a:r>
              <a:rPr lang="en-US" dirty="0" err="1"/>
              <a:t>особливо</a:t>
            </a:r>
            <a:r>
              <a:rPr lang="en-US" dirty="0"/>
              <a:t> в </a:t>
            </a:r>
            <a:r>
              <a:rPr lang="en-US" dirty="0" err="1"/>
              <a:t>будові</a:t>
            </a:r>
            <a:r>
              <a:rPr lang="en-US" dirty="0"/>
              <a:t> </a:t>
            </a:r>
            <a:r>
              <a:rPr lang="en-US" dirty="0" err="1"/>
              <a:t>кісток</a:t>
            </a:r>
            <a:r>
              <a:rPr lang="en-US" dirty="0"/>
              <a:t>, </a:t>
            </a:r>
            <a:r>
              <a:rPr lang="en-US" dirty="0" err="1"/>
              <a:t>підтримують</a:t>
            </a:r>
            <a:r>
              <a:rPr lang="en-US" dirty="0"/>
              <a:t> </a:t>
            </a:r>
            <a:r>
              <a:rPr lang="en-US" dirty="0" err="1"/>
              <a:t>кислотно</a:t>
            </a:r>
            <a:r>
              <a:rPr lang="en-US" dirty="0"/>
              <a:t>- </a:t>
            </a:r>
            <a:r>
              <a:rPr lang="en-US" dirty="0" err="1"/>
              <a:t>основний</a:t>
            </a:r>
            <a:r>
              <a:rPr lang="en-US" dirty="0"/>
              <a:t> </a:t>
            </a:r>
            <a:r>
              <a:rPr lang="en-US" dirty="0" err="1"/>
              <a:t>баланс</a:t>
            </a:r>
            <a:r>
              <a:rPr lang="en-US" dirty="0"/>
              <a:t> в </a:t>
            </a:r>
            <a:r>
              <a:rPr lang="en-US" dirty="0" err="1"/>
              <a:t>організмі</a:t>
            </a:r>
            <a:r>
              <a:rPr lang="en-US" dirty="0"/>
              <a:t>, </a:t>
            </a:r>
            <a:r>
              <a:rPr lang="en-US" dirty="0" err="1"/>
              <a:t>нормалізують</a:t>
            </a:r>
            <a:r>
              <a:rPr lang="en-US" dirty="0"/>
              <a:t> </a:t>
            </a:r>
            <a:r>
              <a:rPr lang="en-US" dirty="0" err="1"/>
              <a:t>сольовий</a:t>
            </a:r>
            <a:r>
              <a:rPr lang="en-US" dirty="0"/>
              <a:t> </a:t>
            </a:r>
            <a:r>
              <a:rPr lang="en-US" dirty="0" err="1"/>
              <a:t>склад</a:t>
            </a:r>
            <a:r>
              <a:rPr lang="en-US" dirty="0"/>
              <a:t> </a:t>
            </a:r>
            <a:r>
              <a:rPr lang="en-US" dirty="0" err="1"/>
              <a:t>крові</a:t>
            </a:r>
            <a:r>
              <a:rPr lang="en-US" dirty="0"/>
              <a:t>, є </a:t>
            </a:r>
            <a:r>
              <a:rPr lang="en-US" dirty="0" err="1"/>
              <a:t>складовими</a:t>
            </a:r>
            <a:r>
              <a:rPr lang="en-US" dirty="0"/>
              <a:t> </a:t>
            </a:r>
            <a:r>
              <a:rPr lang="en-US" dirty="0" err="1"/>
              <a:t>елементів</a:t>
            </a:r>
            <a:r>
              <a:rPr lang="en-US" dirty="0"/>
              <a:t> </a:t>
            </a:r>
            <a:r>
              <a:rPr lang="en-US" dirty="0" err="1"/>
              <a:t>крові</a:t>
            </a:r>
            <a:r>
              <a:rPr lang="en-US" dirty="0"/>
              <a:t>.</a:t>
            </a:r>
            <a:endParaRPr lang="ru-RU" dirty="0"/>
          </a:p>
          <a:p>
            <a:r>
              <a:rPr lang="en-US" dirty="0"/>
              <a:t>    </a:t>
            </a:r>
            <a:r>
              <a:rPr lang="en-US" b="1" i="1" dirty="0" err="1"/>
              <a:t>Важливим</a:t>
            </a:r>
            <a:r>
              <a:rPr lang="en-US" b="1" i="1" dirty="0"/>
              <a:t> </a:t>
            </a:r>
            <a:r>
              <a:rPr lang="en-US" b="1" i="1" dirty="0" err="1"/>
              <a:t>для</a:t>
            </a:r>
            <a:r>
              <a:rPr lang="en-US" b="1" i="1" dirty="0"/>
              <a:t> </a:t>
            </a:r>
            <a:r>
              <a:rPr lang="en-US" b="1" i="1" dirty="0" err="1"/>
              <a:t>організму</a:t>
            </a:r>
            <a:r>
              <a:rPr lang="en-US" b="1" i="1" dirty="0"/>
              <a:t> </a:t>
            </a:r>
            <a:r>
              <a:rPr lang="en-US" b="1" i="1" dirty="0" err="1"/>
              <a:t>людини</a:t>
            </a:r>
            <a:r>
              <a:rPr lang="en-US" b="1" i="1" dirty="0"/>
              <a:t> є </a:t>
            </a:r>
            <a:r>
              <a:rPr lang="en-US" b="1" i="1" dirty="0" err="1"/>
              <a:t>фосфор</a:t>
            </a:r>
            <a:r>
              <a:rPr lang="en-US" b="1" i="1" dirty="0"/>
              <a:t>.</a:t>
            </a:r>
            <a:r>
              <a:rPr lang="en-US" dirty="0"/>
              <a:t> </a:t>
            </a:r>
            <a:r>
              <a:rPr lang="en-US" dirty="0" err="1"/>
              <a:t>Перебуваючи</a:t>
            </a:r>
            <a:r>
              <a:rPr lang="en-US" dirty="0"/>
              <a:t> у </a:t>
            </a:r>
            <a:r>
              <a:rPr lang="en-US" dirty="0" err="1"/>
              <a:t>певних</a:t>
            </a:r>
            <a:r>
              <a:rPr lang="en-US" dirty="0"/>
              <a:t> </a:t>
            </a:r>
            <a:r>
              <a:rPr lang="en-US" dirty="0" err="1"/>
              <a:t>співвідношеннях</a:t>
            </a:r>
            <a:r>
              <a:rPr lang="en-US" dirty="0"/>
              <a:t> з </a:t>
            </a:r>
            <a:r>
              <a:rPr lang="en-US" dirty="0" err="1"/>
              <a:t>калієм</a:t>
            </a:r>
            <a:r>
              <a:rPr lang="en-US" dirty="0"/>
              <a:t> </a:t>
            </a:r>
            <a:r>
              <a:rPr lang="en-US" dirty="0" err="1"/>
              <a:t>та</a:t>
            </a:r>
            <a:r>
              <a:rPr lang="en-US" dirty="0"/>
              <a:t> </a:t>
            </a:r>
            <a:r>
              <a:rPr lang="en-US" dirty="0" err="1"/>
              <a:t>натрієм</a:t>
            </a:r>
            <a:r>
              <a:rPr lang="en-US" dirty="0"/>
              <a:t>, </a:t>
            </a:r>
            <a:r>
              <a:rPr lang="en-US" dirty="0" err="1"/>
              <a:t>він</a:t>
            </a:r>
            <a:r>
              <a:rPr lang="en-US" dirty="0"/>
              <a:t> </a:t>
            </a:r>
            <a:r>
              <a:rPr lang="en-US" dirty="0" err="1"/>
              <a:t>зумовлює</a:t>
            </a:r>
            <a:r>
              <a:rPr lang="en-US" dirty="0"/>
              <a:t> </a:t>
            </a:r>
            <a:r>
              <a:rPr lang="en-US" dirty="0" err="1"/>
              <a:t>буферність</a:t>
            </a:r>
            <a:r>
              <a:rPr lang="en-US" dirty="0"/>
              <a:t> </a:t>
            </a:r>
            <a:r>
              <a:rPr lang="en-US" dirty="0" err="1"/>
              <a:t>крові</a:t>
            </a:r>
            <a:r>
              <a:rPr lang="en-US" dirty="0"/>
              <a:t>. </a:t>
            </a:r>
            <a:r>
              <a:rPr lang="en-US" dirty="0" err="1"/>
              <a:t>Фосфор</a:t>
            </a:r>
            <a:r>
              <a:rPr lang="en-US" dirty="0"/>
              <a:t> </a:t>
            </a:r>
            <a:r>
              <a:rPr lang="en-US" dirty="0" err="1"/>
              <a:t>входить</a:t>
            </a:r>
            <a:r>
              <a:rPr lang="en-US" dirty="0"/>
              <a:t> </a:t>
            </a:r>
            <a:r>
              <a:rPr lang="en-US" dirty="0" err="1"/>
              <a:t>до</a:t>
            </a:r>
            <a:r>
              <a:rPr lang="en-US" dirty="0"/>
              <a:t> </a:t>
            </a:r>
            <a:r>
              <a:rPr lang="en-US" dirty="0" err="1"/>
              <a:t>складу</a:t>
            </a:r>
            <a:r>
              <a:rPr lang="en-US" dirty="0"/>
              <a:t> </a:t>
            </a:r>
            <a:r>
              <a:rPr lang="en-US" dirty="0" err="1"/>
              <a:t>кісток</a:t>
            </a:r>
            <a:r>
              <a:rPr lang="en-US" dirty="0"/>
              <a:t>, </a:t>
            </a:r>
            <a:r>
              <a:rPr lang="en-US" dirty="0" err="1"/>
              <a:t>білків</a:t>
            </a:r>
            <a:r>
              <a:rPr lang="en-US" dirty="0"/>
              <a:t>, </a:t>
            </a:r>
            <a:r>
              <a:rPr lang="en-US" dirty="0" err="1"/>
              <a:t>м’язової</a:t>
            </a:r>
            <a:r>
              <a:rPr lang="en-US" dirty="0"/>
              <a:t> </a:t>
            </a:r>
            <a:r>
              <a:rPr lang="en-US" dirty="0" err="1"/>
              <a:t>тканини</a:t>
            </a:r>
            <a:r>
              <a:rPr lang="en-US" dirty="0"/>
              <a:t>. </a:t>
            </a:r>
            <a:r>
              <a:rPr lang="en-US" dirty="0" err="1"/>
              <a:t>Йому</a:t>
            </a:r>
            <a:r>
              <a:rPr lang="en-US" dirty="0"/>
              <a:t> </a:t>
            </a:r>
            <a:r>
              <a:rPr lang="en-US" dirty="0" err="1"/>
              <a:t>належить</a:t>
            </a:r>
            <a:r>
              <a:rPr lang="en-US" dirty="0"/>
              <a:t> </a:t>
            </a:r>
            <a:r>
              <a:rPr lang="en-US" dirty="0" err="1"/>
              <a:t>провідна</a:t>
            </a:r>
            <a:r>
              <a:rPr lang="en-US" dirty="0"/>
              <a:t> </a:t>
            </a:r>
            <a:r>
              <a:rPr lang="en-US" dirty="0" err="1"/>
              <a:t>роль</a:t>
            </a:r>
            <a:r>
              <a:rPr lang="en-US" dirty="0"/>
              <a:t> у </a:t>
            </a:r>
            <a:r>
              <a:rPr lang="en-US" dirty="0" err="1"/>
              <a:t>функції</a:t>
            </a:r>
            <a:r>
              <a:rPr lang="en-US" dirty="0"/>
              <a:t> </a:t>
            </a:r>
            <a:r>
              <a:rPr lang="en-US" dirty="0" err="1"/>
              <a:t>центральної</a:t>
            </a:r>
            <a:r>
              <a:rPr lang="en-US" dirty="0"/>
              <a:t> </a:t>
            </a:r>
            <a:r>
              <a:rPr lang="en-US" dirty="0" err="1"/>
              <a:t>нервової</a:t>
            </a:r>
            <a:r>
              <a:rPr lang="en-US" dirty="0"/>
              <a:t> </a:t>
            </a:r>
            <a:r>
              <a:rPr lang="en-US" dirty="0" err="1"/>
              <a:t>системи</a:t>
            </a:r>
            <a:r>
              <a:rPr lang="en-US" dirty="0"/>
              <a:t>. </a:t>
            </a:r>
            <a:r>
              <a:rPr lang="en-US" dirty="0" err="1"/>
              <a:t>Добова</a:t>
            </a:r>
            <a:r>
              <a:rPr lang="en-US" dirty="0"/>
              <a:t> </a:t>
            </a:r>
            <a:r>
              <a:rPr lang="en-US" dirty="0" err="1"/>
              <a:t>потреба</a:t>
            </a:r>
            <a:r>
              <a:rPr lang="en-US" dirty="0"/>
              <a:t> </a:t>
            </a:r>
            <a:r>
              <a:rPr lang="en-US" dirty="0" err="1"/>
              <a:t>фосфору</a:t>
            </a:r>
            <a:r>
              <a:rPr lang="en-US" dirty="0"/>
              <a:t> – 1…1,5 г. </a:t>
            </a:r>
            <a:r>
              <a:rPr lang="en-US" dirty="0" err="1"/>
              <a:t>Багато</a:t>
            </a:r>
            <a:r>
              <a:rPr lang="en-US" dirty="0"/>
              <a:t> </a:t>
            </a:r>
            <a:r>
              <a:rPr lang="en-US" dirty="0" err="1"/>
              <a:t>фосфору</a:t>
            </a:r>
            <a:r>
              <a:rPr lang="en-US" dirty="0"/>
              <a:t> </a:t>
            </a:r>
            <a:r>
              <a:rPr lang="en-US" dirty="0" err="1"/>
              <a:t>міститься</a:t>
            </a:r>
            <a:r>
              <a:rPr lang="en-US" dirty="0"/>
              <a:t> в </a:t>
            </a:r>
            <a:r>
              <a:rPr lang="en-US" dirty="0" err="1"/>
              <a:t>злакових</a:t>
            </a:r>
            <a:r>
              <a:rPr lang="en-US" dirty="0"/>
              <a:t> </a:t>
            </a:r>
            <a:r>
              <a:rPr lang="en-US" dirty="0" err="1"/>
              <a:t>культурах</a:t>
            </a:r>
            <a:r>
              <a:rPr lang="en-US" dirty="0"/>
              <a:t> (</a:t>
            </a:r>
            <a:r>
              <a:rPr lang="en-US" dirty="0" err="1"/>
              <a:t>людина</a:t>
            </a:r>
            <a:r>
              <a:rPr lang="en-US" dirty="0"/>
              <a:t> </a:t>
            </a:r>
            <a:r>
              <a:rPr lang="en-US" dirty="0" err="1"/>
              <a:t>забезпечує</a:t>
            </a:r>
            <a:r>
              <a:rPr lang="en-US" dirty="0"/>
              <a:t> </a:t>
            </a:r>
            <a:r>
              <a:rPr lang="en-US" dirty="0" err="1"/>
              <a:t>потребу</a:t>
            </a:r>
            <a:r>
              <a:rPr lang="en-US" dirty="0"/>
              <a:t> в </a:t>
            </a:r>
            <a:r>
              <a:rPr lang="en-US" dirty="0" err="1"/>
              <a:t>ньому</a:t>
            </a:r>
            <a:r>
              <a:rPr lang="en-US" dirty="0"/>
              <a:t> 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споживанні</a:t>
            </a:r>
            <a:r>
              <a:rPr lang="en-US" dirty="0"/>
              <a:t> </a:t>
            </a:r>
            <a:r>
              <a:rPr lang="en-US" dirty="0" err="1"/>
              <a:t>хліба</a:t>
            </a:r>
            <a:r>
              <a:rPr lang="en-US" dirty="0"/>
              <a:t> і </a:t>
            </a:r>
            <a:r>
              <a:rPr lang="en-US" dirty="0" err="1"/>
              <a:t>каш</a:t>
            </a:r>
            <a:r>
              <a:rPr lang="en-US" dirty="0"/>
              <a:t>), </a:t>
            </a:r>
            <a:r>
              <a:rPr lang="en-US" dirty="0" err="1"/>
              <a:t>однак</a:t>
            </a:r>
            <a:r>
              <a:rPr lang="en-US" dirty="0"/>
              <a:t> </a:t>
            </a:r>
            <a:r>
              <a:rPr lang="en-US" dirty="0" err="1"/>
              <a:t>його</a:t>
            </a:r>
            <a:r>
              <a:rPr lang="en-US" dirty="0"/>
              <a:t> </a:t>
            </a:r>
            <a:r>
              <a:rPr lang="en-US" dirty="0" err="1"/>
              <a:t>мало</a:t>
            </a:r>
            <a:r>
              <a:rPr lang="en-US" dirty="0"/>
              <a:t> в </a:t>
            </a:r>
            <a:r>
              <a:rPr lang="en-US" dirty="0" err="1"/>
              <a:t>плодоовочевій</a:t>
            </a:r>
            <a:r>
              <a:rPr lang="en-US" dirty="0"/>
              <a:t> </a:t>
            </a:r>
            <a:r>
              <a:rPr lang="en-US" dirty="0" err="1"/>
              <a:t>продукції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3" name="AutoShape 2" descr="Для чего нужен фосфор?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AutoShape 4" descr="Для чего нужен фосфор?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6" descr="Для чего нужен фосфор?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8" descr="Для чего нужен фосфор?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10" descr="Для чего нужен фосфор?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08" name="Picture 12" descr="Як фосфор впливає на організм людин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13666"/>
            <a:ext cx="3048000" cy="293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4" descr="Продукти, які містять фосфор - бобові, часник, броколі, насіння, сир -  Рецепти, продукти, їжа | Сьогодні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AutoShape 16" descr="Продукти, які містять фосфор - бобові, часник, броколі, насіння, сир -  Рецепти, продукти, їжа | Сьогодні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8" descr="Продукти, які містять фосфор - бобові, часник, броколі, насіння, сир -  Рецепти, продукти, їжа | Сьогодні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116" name="Picture 20" descr="8 причин їсти гарбузове насіння - Моє здоров'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66" y="3613665"/>
            <a:ext cx="4649604" cy="309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240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6200" y="3928"/>
            <a:ext cx="8991600" cy="16312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2000" b="1" i="1" dirty="0" err="1"/>
              <a:t>Найбільше</a:t>
            </a:r>
            <a:r>
              <a:rPr lang="ru-RU" sz="2000" b="1" i="1" dirty="0"/>
              <a:t> </a:t>
            </a:r>
            <a:r>
              <a:rPr lang="ru-RU" sz="2000" b="1" i="1" dirty="0" err="1"/>
              <a:t>білків</a:t>
            </a:r>
            <a:r>
              <a:rPr lang="ru-RU" sz="2000" b="1" i="1" dirty="0"/>
              <a:t> </a:t>
            </a:r>
            <a:r>
              <a:rPr lang="ru-RU" sz="2000" b="1" i="1" dirty="0" err="1"/>
              <a:t>рослинного</a:t>
            </a:r>
            <a:r>
              <a:rPr lang="ru-RU" sz="2000" b="1" i="1" dirty="0"/>
              <a:t> </a:t>
            </a:r>
            <a:r>
              <a:rPr lang="ru-RU" sz="2000" b="1" i="1" dirty="0" err="1"/>
              <a:t>походження</a:t>
            </a:r>
            <a:r>
              <a:rPr lang="ru-RU" sz="2000" b="1" i="1" dirty="0"/>
              <a:t> </a:t>
            </a:r>
            <a:r>
              <a:rPr lang="ru-RU" sz="2000" b="1" i="1" dirty="0" err="1"/>
              <a:t>міститься</a:t>
            </a:r>
            <a:r>
              <a:rPr lang="ru-RU" sz="2000" b="1" i="1" dirty="0"/>
              <a:t> у </a:t>
            </a:r>
            <a:r>
              <a:rPr lang="ru-RU" sz="2000" b="1" i="1" dirty="0" err="1"/>
              <a:t>зернобобових</a:t>
            </a:r>
            <a:r>
              <a:rPr lang="ru-RU" sz="2000" b="1" i="1" dirty="0"/>
              <a:t>, </a:t>
            </a:r>
            <a:r>
              <a:rPr lang="ru-RU" sz="2000" b="1" i="1" dirty="0" err="1"/>
              <a:t>зернових</a:t>
            </a:r>
            <a:r>
              <a:rPr lang="ru-RU" sz="2000" b="1" i="1" dirty="0"/>
              <a:t> та </a:t>
            </a:r>
            <a:r>
              <a:rPr lang="ru-RU" sz="2000" b="1" i="1" dirty="0" err="1"/>
              <a:t>олійних</a:t>
            </a:r>
            <a:r>
              <a:rPr lang="ru-RU" sz="2000" b="1" i="1" dirty="0"/>
              <a:t> культурах. </a:t>
            </a:r>
          </a:p>
          <a:p>
            <a:r>
              <a:rPr lang="ru-RU" sz="2000" b="1" dirty="0" err="1"/>
              <a:t>Вітамін</a:t>
            </a:r>
            <a:r>
              <a:rPr lang="ru-RU" sz="2000" b="1" dirty="0"/>
              <a:t> </a:t>
            </a:r>
            <a:r>
              <a:rPr lang="en-US" sz="2000" b="1" dirty="0"/>
              <a:t>D</a:t>
            </a:r>
            <a:r>
              <a:rPr lang="ru-RU" sz="2000" b="1" dirty="0"/>
              <a:t>, як </a:t>
            </a:r>
            <a:r>
              <a:rPr lang="ru-RU" sz="2000" b="1" dirty="0" err="1"/>
              <a:t>провітамін</a:t>
            </a:r>
            <a:r>
              <a:rPr lang="ru-RU" sz="2000" dirty="0"/>
              <a:t>, </a:t>
            </a:r>
            <a:r>
              <a:rPr lang="ru-RU" sz="2000" dirty="0" err="1"/>
              <a:t>міститься</a:t>
            </a:r>
            <a:r>
              <a:rPr lang="ru-RU" sz="2000" dirty="0"/>
              <a:t> в </a:t>
            </a:r>
            <a:r>
              <a:rPr lang="ru-RU" sz="2000" dirty="0" err="1"/>
              <a:t>насінні</a:t>
            </a:r>
            <a:r>
              <a:rPr lang="ru-RU" sz="2000" dirty="0"/>
              <a:t> </a:t>
            </a:r>
            <a:r>
              <a:rPr lang="ru-RU" sz="2000" dirty="0" err="1"/>
              <a:t>сої</a:t>
            </a:r>
            <a:r>
              <a:rPr lang="ru-RU" sz="2000" dirty="0"/>
              <a:t> та </a:t>
            </a:r>
            <a:r>
              <a:rPr lang="ru-RU" sz="2000" dirty="0" err="1"/>
              <a:t>арахісу</a:t>
            </a:r>
            <a:r>
              <a:rPr lang="ru-RU" sz="2000" dirty="0"/>
              <a:t>; в </a:t>
            </a:r>
            <a:r>
              <a:rPr lang="ru-RU" sz="2000" dirty="0" err="1"/>
              <a:t>шкірі</a:t>
            </a:r>
            <a:r>
              <a:rPr lang="ru-RU" sz="2000" dirty="0"/>
              <a:t> </a:t>
            </a:r>
            <a:r>
              <a:rPr lang="ru-RU" sz="2000" dirty="0" err="1"/>
              <a:t>людини</a:t>
            </a:r>
            <a:r>
              <a:rPr lang="ru-RU" sz="2000" dirty="0"/>
              <a:t> </a:t>
            </a:r>
            <a:r>
              <a:rPr lang="ru-RU" sz="2000" dirty="0" err="1"/>
              <a:t>цей</a:t>
            </a:r>
            <a:r>
              <a:rPr lang="ru-RU" sz="2000" dirty="0"/>
              <a:t> </a:t>
            </a:r>
            <a:r>
              <a:rPr lang="ru-RU" sz="2000" dirty="0" err="1"/>
              <a:t>провітамін</a:t>
            </a:r>
            <a:r>
              <a:rPr lang="ru-RU" sz="2000" dirty="0"/>
              <a:t> </a:t>
            </a:r>
            <a:r>
              <a:rPr lang="ru-RU" sz="2000" dirty="0" err="1"/>
              <a:t>під</a:t>
            </a:r>
            <a:r>
              <a:rPr lang="ru-RU" sz="2000" dirty="0"/>
              <a:t> </a:t>
            </a:r>
            <a:r>
              <a:rPr lang="ru-RU" sz="2000" dirty="0" err="1"/>
              <a:t>дією</a:t>
            </a:r>
            <a:r>
              <a:rPr lang="ru-RU" sz="2000" dirty="0"/>
              <a:t> </a:t>
            </a:r>
            <a:r>
              <a:rPr lang="ru-RU" sz="2000" dirty="0" err="1"/>
              <a:t>ультрафіолетових</a:t>
            </a:r>
            <a:r>
              <a:rPr lang="ru-RU" sz="2000" dirty="0"/>
              <a:t> </a:t>
            </a:r>
            <a:r>
              <a:rPr lang="ru-RU" sz="2000" dirty="0" err="1"/>
              <a:t>променів</a:t>
            </a:r>
            <a:r>
              <a:rPr lang="ru-RU" sz="2000" dirty="0"/>
              <a:t> </a:t>
            </a:r>
            <a:r>
              <a:rPr lang="ru-RU" sz="2000" dirty="0" err="1"/>
              <a:t>перетворюється</a:t>
            </a:r>
            <a:r>
              <a:rPr lang="ru-RU" sz="2000" dirty="0"/>
              <a:t> на </a:t>
            </a:r>
            <a:r>
              <a:rPr lang="ru-RU" sz="2000" dirty="0" err="1"/>
              <a:t>вітамін</a:t>
            </a:r>
            <a:r>
              <a:rPr lang="ru-RU" sz="2000" dirty="0"/>
              <a:t>. За </a:t>
            </a:r>
            <a:r>
              <a:rPr lang="ru-RU" sz="2000" dirty="0" err="1"/>
              <a:t>відсутності</a:t>
            </a:r>
            <a:r>
              <a:rPr lang="ru-RU" sz="2000" dirty="0"/>
              <a:t> </a:t>
            </a:r>
            <a:r>
              <a:rPr lang="ru-RU" sz="2000" dirty="0" err="1"/>
              <a:t>вітаміну</a:t>
            </a:r>
            <a:r>
              <a:rPr lang="ru-RU" sz="2000" dirty="0"/>
              <a:t> </a:t>
            </a:r>
            <a:r>
              <a:rPr lang="en-US" sz="2000" dirty="0"/>
              <a:t>D </a:t>
            </a:r>
            <a:r>
              <a:rPr lang="ru-RU" sz="2000" dirty="0"/>
              <a:t>в </a:t>
            </a:r>
            <a:r>
              <a:rPr lang="ru-RU" sz="2000" dirty="0" err="1"/>
              <a:t>організмі</a:t>
            </a:r>
            <a:r>
              <a:rPr lang="ru-RU" sz="2000" dirty="0"/>
              <a:t> </a:t>
            </a:r>
            <a:r>
              <a:rPr lang="ru-RU" sz="2000" dirty="0" err="1"/>
              <a:t>порушується</a:t>
            </a:r>
            <a:r>
              <a:rPr lang="ru-RU" sz="2000" dirty="0"/>
              <a:t> </a:t>
            </a:r>
            <a:r>
              <a:rPr lang="ru-RU" sz="2000" dirty="0" err="1"/>
              <a:t>процес</a:t>
            </a:r>
            <a:r>
              <a:rPr lang="ru-RU" sz="2000" dirty="0"/>
              <a:t> </a:t>
            </a:r>
            <a:r>
              <a:rPr lang="ru-RU" sz="2000" dirty="0" err="1"/>
              <a:t>кісткоутворення</a:t>
            </a:r>
            <a:r>
              <a:rPr lang="ru-RU" sz="20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75580D9-FD88-4C63-A7F7-0671C5F38A89}"/>
              </a:ext>
            </a:extLst>
          </p:cNvPr>
          <p:cNvSpPr txBox="1"/>
          <p:nvPr/>
        </p:nvSpPr>
        <p:spPr>
          <a:xfrm>
            <a:off x="4495800" y="3653336"/>
            <a:ext cx="4572000" cy="31700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2000" b="1" dirty="0" err="1"/>
              <a:t>Вітамін</a:t>
            </a:r>
            <a:r>
              <a:rPr lang="ru-RU" sz="2000" b="1" dirty="0"/>
              <a:t> К (</a:t>
            </a:r>
            <a:r>
              <a:rPr lang="ru-RU" sz="2000" b="1" dirty="0" err="1"/>
              <a:t>філохінон</a:t>
            </a:r>
            <a:r>
              <a:rPr lang="ru-RU" sz="2000" b="1" dirty="0"/>
              <a:t>) </a:t>
            </a:r>
            <a:r>
              <a:rPr lang="ru-RU" sz="2000" dirty="0"/>
              <a:t>є стимулятором </a:t>
            </a:r>
            <a:r>
              <a:rPr lang="ru-RU" sz="2000" dirty="0" err="1"/>
              <a:t>біосинтезу</a:t>
            </a:r>
            <a:r>
              <a:rPr lang="ru-RU" sz="2000" dirty="0"/>
              <a:t> в </a:t>
            </a:r>
            <a:r>
              <a:rPr lang="ru-RU" sz="2000" dirty="0" err="1"/>
              <a:t>печінці</a:t>
            </a:r>
            <a:r>
              <a:rPr lang="ru-RU" sz="2000" dirty="0"/>
              <a:t> </a:t>
            </a:r>
            <a:r>
              <a:rPr lang="ru-RU" sz="2000" dirty="0" err="1"/>
              <a:t>деяких</a:t>
            </a:r>
            <a:r>
              <a:rPr lang="ru-RU" sz="2000" dirty="0"/>
              <a:t> </a:t>
            </a:r>
            <a:r>
              <a:rPr lang="ru-RU" sz="2000" dirty="0" err="1"/>
              <a:t>білків</a:t>
            </a:r>
            <a:r>
              <a:rPr lang="ru-RU" sz="2000" dirty="0"/>
              <a:t> та </a:t>
            </a:r>
            <a:r>
              <a:rPr lang="ru-RU" sz="2000" dirty="0" err="1"/>
              <a:t>ферментів</a:t>
            </a:r>
            <a:r>
              <a:rPr lang="ru-RU" sz="2000" dirty="0"/>
              <a:t>, </a:t>
            </a:r>
            <a:r>
              <a:rPr lang="ru-RU" sz="2000" dirty="0" err="1"/>
              <a:t>має</a:t>
            </a:r>
            <a:r>
              <a:rPr lang="ru-RU" sz="2000" dirty="0"/>
              <a:t> велике </a:t>
            </a:r>
            <a:r>
              <a:rPr lang="ru-RU" sz="2000" dirty="0" err="1"/>
              <a:t>значення</a:t>
            </a:r>
            <a:r>
              <a:rPr lang="ru-RU" sz="2000" dirty="0"/>
              <a:t> для </a:t>
            </a:r>
            <a:r>
              <a:rPr lang="ru-RU" sz="2000" dirty="0" err="1"/>
              <a:t>нормалізації</a:t>
            </a:r>
            <a:r>
              <a:rPr lang="ru-RU" sz="2000" dirty="0"/>
              <a:t> </a:t>
            </a:r>
            <a:r>
              <a:rPr lang="ru-RU" sz="2000" dirty="0" err="1"/>
              <a:t>енергетичної</a:t>
            </a:r>
            <a:r>
              <a:rPr lang="ru-RU" sz="2000" dirty="0"/>
              <a:t> </a:t>
            </a:r>
            <a:r>
              <a:rPr lang="ru-RU" sz="2000" dirty="0" err="1"/>
              <a:t>забезпеченості</a:t>
            </a:r>
            <a:r>
              <a:rPr lang="ru-RU" sz="2000" dirty="0"/>
              <a:t> </a:t>
            </a:r>
            <a:r>
              <a:rPr lang="ru-RU" sz="2000" dirty="0" err="1"/>
              <a:t>організму</a:t>
            </a:r>
            <a:r>
              <a:rPr lang="ru-RU" sz="2000" dirty="0"/>
              <a:t>. За </a:t>
            </a:r>
            <a:r>
              <a:rPr lang="ru-RU" sz="2000" dirty="0" err="1"/>
              <a:t>його</a:t>
            </a:r>
            <a:r>
              <a:rPr lang="ru-RU" sz="2000" dirty="0"/>
              <a:t> </a:t>
            </a:r>
            <a:r>
              <a:rPr lang="ru-RU" sz="2000" dirty="0" err="1"/>
              <a:t>відсутності</a:t>
            </a:r>
            <a:r>
              <a:rPr lang="ru-RU" sz="2000" dirty="0"/>
              <a:t> в </a:t>
            </a:r>
            <a:r>
              <a:rPr lang="ru-RU" sz="2000" dirty="0" err="1"/>
              <a:t>печінці</a:t>
            </a:r>
            <a:r>
              <a:rPr lang="ru-RU" sz="2000" dirty="0"/>
              <a:t> не </a:t>
            </a:r>
            <a:r>
              <a:rPr lang="ru-RU" sz="2000" dirty="0" err="1"/>
              <a:t>утворюється</a:t>
            </a:r>
            <a:r>
              <a:rPr lang="ru-RU" sz="2000" dirty="0"/>
              <a:t> </a:t>
            </a:r>
            <a:r>
              <a:rPr lang="ru-RU" sz="2000" dirty="0" err="1"/>
              <a:t>білок</a:t>
            </a:r>
            <a:r>
              <a:rPr lang="ru-RU" sz="2000" dirty="0"/>
              <a:t> (</a:t>
            </a:r>
            <a:r>
              <a:rPr lang="ru-RU" sz="2000" dirty="0" err="1"/>
              <a:t>протромбін</a:t>
            </a:r>
            <a:r>
              <a:rPr lang="ru-RU" sz="2000" dirty="0"/>
              <a:t>), </a:t>
            </a:r>
            <a:r>
              <a:rPr lang="ru-RU" sz="2000" dirty="0" err="1"/>
              <a:t>необхідний</a:t>
            </a:r>
            <a:r>
              <a:rPr lang="ru-RU" sz="2000" dirty="0"/>
              <a:t> для </a:t>
            </a:r>
            <a:r>
              <a:rPr lang="ru-RU" sz="2000" dirty="0" err="1"/>
              <a:t>процесу</a:t>
            </a:r>
            <a:r>
              <a:rPr lang="ru-RU" sz="2000" dirty="0"/>
              <a:t> </a:t>
            </a:r>
            <a:r>
              <a:rPr lang="ru-RU" sz="2000" dirty="0" err="1"/>
              <a:t>зсідання</a:t>
            </a:r>
            <a:r>
              <a:rPr lang="ru-RU" sz="2000" dirty="0"/>
              <a:t> </a:t>
            </a:r>
            <a:r>
              <a:rPr lang="ru-RU" sz="2000" dirty="0" err="1"/>
              <a:t>крові</a:t>
            </a:r>
            <a:r>
              <a:rPr lang="ru-RU" sz="2000" dirty="0"/>
              <a:t>. </a:t>
            </a:r>
            <a:r>
              <a:rPr lang="ru-RU" sz="2000" dirty="0" err="1"/>
              <a:t>Багато</a:t>
            </a:r>
            <a:r>
              <a:rPr lang="ru-RU" sz="2000" dirty="0"/>
              <a:t> </a:t>
            </a:r>
            <a:r>
              <a:rPr lang="ru-RU" sz="2000" dirty="0" err="1"/>
              <a:t>цього</a:t>
            </a:r>
            <a:r>
              <a:rPr lang="ru-RU" sz="2000" dirty="0"/>
              <a:t> </a:t>
            </a:r>
            <a:r>
              <a:rPr lang="ru-RU" sz="2000" dirty="0" err="1"/>
              <a:t>вітаміну</a:t>
            </a:r>
            <a:r>
              <a:rPr lang="ru-RU" sz="2000" dirty="0"/>
              <a:t> </a:t>
            </a:r>
            <a:r>
              <a:rPr lang="ru-RU" sz="2000" dirty="0" err="1"/>
              <a:t>міститься</a:t>
            </a:r>
            <a:r>
              <a:rPr lang="ru-RU" sz="2000" dirty="0"/>
              <a:t> в </a:t>
            </a:r>
            <a:r>
              <a:rPr lang="ru-RU" sz="2000" dirty="0" err="1"/>
              <a:t>зеленних</a:t>
            </a:r>
            <a:r>
              <a:rPr lang="ru-RU" sz="2000" dirty="0"/>
              <a:t> </a:t>
            </a:r>
            <a:r>
              <a:rPr lang="ru-RU" sz="2000" dirty="0" err="1"/>
              <a:t>овочах</a:t>
            </a:r>
            <a:r>
              <a:rPr lang="ru-RU" sz="2000" dirty="0"/>
              <a:t>, ягодах </a:t>
            </a:r>
            <a:r>
              <a:rPr lang="ru-RU" sz="2000" dirty="0" err="1"/>
              <a:t>смородини</a:t>
            </a:r>
            <a:r>
              <a:rPr lang="ru-RU" sz="2000" dirty="0"/>
              <a:t> і </a:t>
            </a:r>
            <a:r>
              <a:rPr lang="ru-RU" sz="2000" dirty="0" err="1"/>
              <a:t>суниці</a:t>
            </a:r>
            <a:endParaRPr lang="ru-R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F33B301-2344-4AB1-8B11-E14F373FC0EF}"/>
              </a:ext>
            </a:extLst>
          </p:cNvPr>
          <p:cNvSpPr txBox="1"/>
          <p:nvPr/>
        </p:nvSpPr>
        <p:spPr>
          <a:xfrm>
            <a:off x="228600" y="1752600"/>
            <a:ext cx="4572000" cy="19389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ru-RU" sz="2000" b="1" dirty="0" err="1"/>
              <a:t>Вітамін</a:t>
            </a:r>
            <a:r>
              <a:rPr lang="ru-RU" sz="2000" b="1" dirty="0"/>
              <a:t> Е </a:t>
            </a:r>
            <a:r>
              <a:rPr lang="ru-RU" sz="2000" dirty="0" err="1"/>
              <a:t>об’єднує</a:t>
            </a:r>
            <a:r>
              <a:rPr lang="ru-RU" sz="2000" dirty="0"/>
              <a:t> </a:t>
            </a:r>
            <a:r>
              <a:rPr lang="ru-RU" sz="2000" dirty="0" err="1"/>
              <a:t>групу</a:t>
            </a:r>
            <a:r>
              <a:rPr lang="ru-RU" sz="2000" dirty="0"/>
              <a:t> </a:t>
            </a:r>
            <a:r>
              <a:rPr lang="ru-RU" sz="2000" dirty="0" err="1"/>
              <a:t>токоферолів</a:t>
            </a:r>
            <a:r>
              <a:rPr lang="ru-RU" sz="2000" dirty="0"/>
              <a:t>, </a:t>
            </a:r>
            <a:r>
              <a:rPr lang="ru-RU" sz="2000" dirty="0" err="1"/>
              <a:t>дія</a:t>
            </a:r>
            <a:r>
              <a:rPr lang="ru-RU" sz="2000" dirty="0"/>
              <a:t> </a:t>
            </a:r>
            <a:r>
              <a:rPr lang="ru-RU" sz="2000" dirty="0" err="1"/>
              <a:t>яких</a:t>
            </a:r>
            <a:r>
              <a:rPr lang="ru-RU" sz="2000" dirty="0"/>
              <a:t> </a:t>
            </a:r>
            <a:r>
              <a:rPr lang="ru-RU" sz="2000" dirty="0" err="1"/>
              <a:t>виявляється</a:t>
            </a:r>
            <a:r>
              <a:rPr lang="ru-RU" sz="2000" dirty="0"/>
              <a:t> в </a:t>
            </a:r>
            <a:r>
              <a:rPr lang="ru-RU" sz="2000" dirty="0" err="1"/>
              <a:t>антиокислювальних</a:t>
            </a:r>
            <a:r>
              <a:rPr lang="ru-RU" sz="2000" dirty="0"/>
              <a:t> </a:t>
            </a:r>
            <a:r>
              <a:rPr lang="ru-RU" sz="2000" dirty="0" err="1"/>
              <a:t>властивостях</a:t>
            </a:r>
            <a:r>
              <a:rPr lang="ru-RU" sz="2000" dirty="0"/>
              <a:t> </a:t>
            </a:r>
            <a:r>
              <a:rPr lang="ru-RU" sz="2000" dirty="0" err="1"/>
              <a:t>ліпідів</a:t>
            </a:r>
            <a:r>
              <a:rPr lang="ru-RU" sz="2000" dirty="0"/>
              <a:t> .</a:t>
            </a:r>
            <a:r>
              <a:rPr lang="ru-RU" sz="2000" dirty="0" err="1"/>
              <a:t>Значна</a:t>
            </a:r>
            <a:r>
              <a:rPr lang="ru-RU" sz="2000" dirty="0"/>
              <a:t> </a:t>
            </a:r>
            <a:r>
              <a:rPr lang="ru-RU" sz="2000" dirty="0" err="1"/>
              <a:t>кількість</a:t>
            </a:r>
            <a:r>
              <a:rPr lang="ru-RU" sz="2000" dirty="0"/>
              <a:t> </a:t>
            </a:r>
            <a:r>
              <a:rPr lang="ru-RU" sz="2000" dirty="0" err="1"/>
              <a:t>його</a:t>
            </a:r>
            <a:r>
              <a:rPr lang="ru-RU" sz="2000" dirty="0"/>
              <a:t> </a:t>
            </a:r>
            <a:r>
              <a:rPr lang="ru-RU" sz="2000" dirty="0" err="1"/>
              <a:t>міститься</a:t>
            </a:r>
            <a:r>
              <a:rPr lang="ru-RU" sz="2000" dirty="0"/>
              <a:t> в </a:t>
            </a:r>
            <a:r>
              <a:rPr lang="ru-RU" sz="2000" dirty="0" err="1"/>
              <a:t>зародках</a:t>
            </a:r>
            <a:r>
              <a:rPr lang="ru-RU" sz="2000" dirty="0"/>
              <a:t> </a:t>
            </a:r>
            <a:r>
              <a:rPr lang="ru-RU" sz="2000" dirty="0" err="1"/>
              <a:t>кукурудзи</a:t>
            </a:r>
            <a:r>
              <a:rPr lang="ru-RU" sz="2000" dirty="0"/>
              <a:t>. Потребу у </a:t>
            </a:r>
            <a:r>
              <a:rPr lang="ru-RU" sz="2000" dirty="0" err="1"/>
              <a:t>вітаміні</a:t>
            </a:r>
            <a:r>
              <a:rPr lang="ru-RU" sz="2000" dirty="0"/>
              <a:t> Е </a:t>
            </a:r>
            <a:r>
              <a:rPr lang="ru-RU" sz="2000" dirty="0" err="1"/>
              <a:t>людина</a:t>
            </a:r>
            <a:r>
              <a:rPr lang="ru-RU" sz="2000" dirty="0"/>
              <a:t> </a:t>
            </a:r>
            <a:r>
              <a:rPr lang="ru-RU" sz="2000" dirty="0" err="1"/>
              <a:t>задовольняє</a:t>
            </a:r>
            <a:r>
              <a:rPr lang="ru-RU" sz="2000" dirty="0"/>
              <a:t>, </a:t>
            </a:r>
            <a:r>
              <a:rPr lang="ru-RU" sz="2000" dirty="0" err="1"/>
              <a:t>споживаючи</a:t>
            </a:r>
            <a:r>
              <a:rPr lang="ru-RU" sz="2000" dirty="0"/>
              <a:t> </a:t>
            </a:r>
            <a:r>
              <a:rPr lang="ru-RU" sz="2000" dirty="0" err="1"/>
              <a:t>олію</a:t>
            </a:r>
            <a:r>
              <a:rPr lang="ru-RU" sz="2000" dirty="0"/>
              <a:t>.</a:t>
            </a:r>
          </a:p>
        </p:txBody>
      </p:sp>
      <p:pic>
        <p:nvPicPr>
          <p:cNvPr id="2050" name="Picture 2" descr="Витамин Е - Токоферол, все что нужно знать об этом.">
            <a:extLst>
              <a:ext uri="{FF2B5EF4-FFF2-40B4-BE49-F238E27FC236}">
                <a16:creationId xmlns:a16="http://schemas.microsoft.com/office/drawing/2014/main" xmlns="" id="{4DF4B307-315B-4F46-A3BE-CF53B87F7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09048"/>
            <a:ext cx="4164482" cy="278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Вітамін К | Vegan Health">
            <a:extLst>
              <a:ext uri="{FF2B5EF4-FFF2-40B4-BE49-F238E27FC236}">
                <a16:creationId xmlns:a16="http://schemas.microsoft.com/office/drawing/2014/main" xmlns="" id="{C663947C-5C76-433E-BFE8-011DFF25E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7" t="9651" r="23544" b="7667"/>
          <a:stretch/>
        </p:blipFill>
        <p:spPr bwMode="auto">
          <a:xfrm>
            <a:off x="5981700" y="1700989"/>
            <a:ext cx="1905000" cy="19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285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85800" y="1981200"/>
            <a:ext cx="8001000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uk-UA" sz="2400" dirty="0"/>
              <a:t>Складність зберігання продукції рослинництва . </a:t>
            </a:r>
            <a:endParaRPr lang="ru-RU" sz="2400" dirty="0"/>
          </a:p>
          <a:p>
            <a:pPr marL="457200" lvl="0" indent="-457200">
              <a:buFont typeface="+mj-lt"/>
              <a:buAutoNum type="arabicPeriod"/>
            </a:pPr>
            <a:r>
              <a:rPr lang="ru-RU" sz="2400" dirty="0" err="1"/>
              <a:t>Стійкість</a:t>
            </a:r>
            <a:r>
              <a:rPr lang="ru-RU" sz="2400" dirty="0"/>
              <a:t> товару </a:t>
            </a:r>
            <a:r>
              <a:rPr lang="ru-RU" sz="2400" dirty="0" err="1"/>
              <a:t>під</a:t>
            </a:r>
            <a:r>
              <a:rPr lang="ru-RU" sz="2400" dirty="0"/>
              <a:t> час </a:t>
            </a:r>
            <a:r>
              <a:rPr lang="ru-RU" sz="2400" dirty="0" err="1"/>
              <a:t>зберігання</a:t>
            </a:r>
            <a:r>
              <a:rPr lang="uk-UA" sz="2400" dirty="0"/>
              <a:t>.</a:t>
            </a:r>
            <a:endParaRPr lang="ru-RU" sz="2400" dirty="0"/>
          </a:p>
          <a:p>
            <a:pPr marL="457200" lvl="0" indent="-457200">
              <a:buFont typeface="+mj-lt"/>
              <a:buAutoNum type="arabicPeriod"/>
            </a:pPr>
            <a:r>
              <a:rPr lang="uk-UA" sz="2400" dirty="0"/>
              <a:t>  </a:t>
            </a:r>
            <a:r>
              <a:rPr lang="ru-RU" sz="2400" dirty="0" err="1"/>
              <a:t>Продукція</a:t>
            </a:r>
            <a:r>
              <a:rPr lang="ru-RU" sz="2400" dirty="0"/>
              <a:t> </a:t>
            </a:r>
            <a:r>
              <a:rPr lang="ru-RU" sz="2400" dirty="0" err="1"/>
              <a:t>рослинництва</a:t>
            </a:r>
            <a:r>
              <a:rPr lang="ru-RU" sz="2400" dirty="0"/>
              <a:t> в </a:t>
            </a:r>
            <a:r>
              <a:rPr lang="ru-RU" sz="2400" dirty="0" err="1"/>
              <a:t>своєму</a:t>
            </a:r>
            <a:r>
              <a:rPr lang="ru-RU" sz="2400" dirty="0"/>
              <a:t> </a:t>
            </a:r>
            <a:r>
              <a:rPr lang="ru-RU" sz="2400" dirty="0" err="1"/>
              <a:t>складі</a:t>
            </a:r>
            <a:r>
              <a:rPr lang="ru-RU" sz="2400" dirty="0"/>
              <a:t> </a:t>
            </a:r>
            <a:r>
              <a:rPr lang="ru-RU" sz="2400" dirty="0" err="1"/>
              <a:t>має</a:t>
            </a:r>
            <a:r>
              <a:rPr lang="ru-RU" sz="2400" dirty="0"/>
              <a:t> </a:t>
            </a:r>
            <a:r>
              <a:rPr lang="ru-RU" sz="2400" dirty="0" err="1"/>
              <a:t>різні</a:t>
            </a:r>
            <a:r>
              <a:rPr lang="ru-RU" sz="2400" dirty="0"/>
              <a:t> </a:t>
            </a:r>
            <a:r>
              <a:rPr lang="ru-RU" sz="2400" dirty="0" err="1"/>
              <a:t>групи</a:t>
            </a:r>
            <a:r>
              <a:rPr lang="ru-RU" sz="2400" dirty="0"/>
              <a:t>  </a:t>
            </a:r>
            <a:r>
              <a:rPr lang="ru-RU" sz="2400" dirty="0" err="1"/>
              <a:t>органічних</a:t>
            </a:r>
            <a:r>
              <a:rPr lang="ru-RU" sz="2400" dirty="0"/>
              <a:t> </a:t>
            </a:r>
            <a:r>
              <a:rPr lang="ru-RU" sz="2400" dirty="0" err="1"/>
              <a:t>сполук</a:t>
            </a:r>
            <a:r>
              <a:rPr lang="uk-UA" sz="2400" dirty="0"/>
              <a:t>.</a:t>
            </a:r>
            <a:endParaRPr lang="ru-RU" sz="2400" dirty="0"/>
          </a:p>
          <a:p>
            <a:pPr marL="457200" lvl="0" indent="-457200">
              <a:buFont typeface="+mj-lt"/>
              <a:buAutoNum type="arabicPeriod"/>
            </a:pPr>
            <a:r>
              <a:rPr lang="uk-UA" sz="2400" dirty="0"/>
              <a:t> </a:t>
            </a:r>
            <a:r>
              <a:rPr lang="en-US" sz="2400" dirty="0" err="1"/>
              <a:t>Історія</a:t>
            </a:r>
            <a:r>
              <a:rPr lang="en-US" sz="2400" dirty="0"/>
              <a:t> </a:t>
            </a:r>
            <a:r>
              <a:rPr lang="en-US" sz="2400" dirty="0" err="1"/>
              <a:t>переробки</a:t>
            </a:r>
            <a:r>
              <a:rPr lang="en-US" sz="2400" dirty="0"/>
              <a:t> </a:t>
            </a:r>
            <a:r>
              <a:rPr lang="en-US" sz="2400" dirty="0" err="1"/>
              <a:t>зерна</a:t>
            </a:r>
            <a:r>
              <a:rPr lang="uk-UA" sz="2400" dirty="0"/>
              <a:t>.</a:t>
            </a:r>
            <a:endParaRPr lang="ru-RU" sz="2400" dirty="0"/>
          </a:p>
          <a:p>
            <a:pPr marL="457200" lvl="0" indent="-457200">
              <a:buFont typeface="+mj-lt"/>
              <a:buAutoNum type="arabicPeriod"/>
            </a:pPr>
            <a:r>
              <a:rPr lang="ru-RU" sz="2400" dirty="0" err="1"/>
              <a:t>Основна</a:t>
            </a:r>
            <a:r>
              <a:rPr lang="ru-RU" sz="2400" dirty="0"/>
              <a:t> мета</a:t>
            </a:r>
            <a:r>
              <a:rPr lang="uk-UA" sz="2400" dirty="0"/>
              <a:t> зберігання та переробки продукції  рослинництва</a:t>
            </a:r>
            <a:endParaRPr lang="ru-RU" sz="2400" dirty="0"/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.Наукові та </a:t>
            </a:r>
            <a:r>
              <a:rPr lang="ru-RU" sz="2400" dirty="0" err="1"/>
              <a:t>методичні</a:t>
            </a:r>
            <a:r>
              <a:rPr lang="ru-RU" sz="2400" dirty="0"/>
              <a:t> </a:t>
            </a:r>
            <a:r>
              <a:rPr lang="ru-RU" sz="2400" dirty="0" err="1"/>
              <a:t>основи</a:t>
            </a:r>
            <a:r>
              <a:rPr lang="ru-RU" sz="2400" dirty="0"/>
              <a:t>  курсу.</a:t>
            </a:r>
          </a:p>
          <a:p>
            <a:r>
              <a:rPr lang="uk-UA" sz="2400" dirty="0"/>
              <a:t> </a:t>
            </a:r>
            <a:endParaRPr lang="ru-R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6591ECD-63D8-46FA-A290-E95085865177}"/>
              </a:ext>
            </a:extLst>
          </p:cNvPr>
          <p:cNvSpPr txBox="1"/>
          <p:nvPr/>
        </p:nvSpPr>
        <p:spPr>
          <a:xfrm>
            <a:off x="2590800" y="1371600"/>
            <a:ext cx="45720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uk-UA" sz="2800" b="1" dirty="0">
                <a:solidFill>
                  <a:srgbClr val="FF0000"/>
                </a:solidFill>
              </a:rPr>
              <a:t>Питання для самоконтролю</a:t>
            </a:r>
            <a:endParaRPr lang="ru-RU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442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8223" y="1981200"/>
            <a:ext cx="6172200" cy="362325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8409" y="0"/>
            <a:ext cx="8786495" cy="938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354"/>
              </a:lnSpc>
              <a:spcBef>
                <a:spcPts val="95"/>
              </a:spcBef>
            </a:pPr>
            <a:r>
              <a:rPr sz="2800" u="heavy" spc="-10" dirty="0" err="1">
                <a:solidFill>
                  <a:srgbClr val="7030A0"/>
                </a:solidFill>
                <a:uFill>
                  <a:solidFill>
                    <a:srgbClr val="FF0000"/>
                  </a:solidFill>
                </a:uFill>
              </a:rPr>
              <a:t>Зберігання</a:t>
            </a:r>
            <a:r>
              <a:rPr sz="2800" u="heavy" dirty="0">
                <a:solidFill>
                  <a:srgbClr val="7030A0"/>
                </a:solidFill>
                <a:uFill>
                  <a:solidFill>
                    <a:srgbClr val="FF0000"/>
                  </a:solidFill>
                </a:uFill>
              </a:rPr>
              <a:t> </a:t>
            </a:r>
            <a:r>
              <a:rPr sz="2800" u="heavy" spc="-35" dirty="0" err="1">
                <a:solidFill>
                  <a:srgbClr val="7030A0"/>
                </a:solidFill>
                <a:uFill>
                  <a:solidFill>
                    <a:srgbClr val="FF0000"/>
                  </a:solidFill>
                </a:uFill>
              </a:rPr>
              <a:t>та</a:t>
            </a:r>
            <a:r>
              <a:rPr sz="2800" u="heavy" spc="65" dirty="0">
                <a:solidFill>
                  <a:srgbClr val="7030A0"/>
                </a:solidFill>
                <a:uFill>
                  <a:solidFill>
                    <a:srgbClr val="FF0000"/>
                  </a:solidFill>
                </a:uFill>
              </a:rPr>
              <a:t> </a:t>
            </a:r>
            <a:r>
              <a:rPr sz="2800" u="heavy" spc="-5" dirty="0" err="1">
                <a:solidFill>
                  <a:srgbClr val="7030A0"/>
                </a:solidFill>
                <a:uFill>
                  <a:solidFill>
                    <a:srgbClr val="FF0000"/>
                  </a:solidFill>
                </a:uFill>
              </a:rPr>
              <a:t>переробка</a:t>
            </a:r>
            <a:r>
              <a:rPr sz="2800" spc="60" dirty="0">
                <a:solidFill>
                  <a:srgbClr val="7030A0"/>
                </a:solidFill>
              </a:rPr>
              <a:t> </a:t>
            </a:r>
            <a:r>
              <a:rPr sz="2800" spc="-10" dirty="0" err="1">
                <a:solidFill>
                  <a:srgbClr val="7030A0"/>
                </a:solidFill>
              </a:rPr>
              <a:t>продукції</a:t>
            </a:r>
            <a:r>
              <a:rPr sz="2800" spc="60" dirty="0">
                <a:solidFill>
                  <a:srgbClr val="7030A0"/>
                </a:solidFill>
              </a:rPr>
              <a:t> </a:t>
            </a:r>
            <a:r>
              <a:rPr sz="2800" spc="-10" dirty="0" err="1">
                <a:solidFill>
                  <a:srgbClr val="7030A0"/>
                </a:solidFill>
              </a:rPr>
              <a:t>рослинництва</a:t>
            </a:r>
            <a:endParaRPr sz="2800" dirty="0">
              <a:solidFill>
                <a:srgbClr val="7030A0"/>
              </a:solidFill>
            </a:endParaRPr>
          </a:p>
          <a:p>
            <a:pPr marL="1905" algn="ctr">
              <a:lnSpc>
                <a:spcPts val="3835"/>
              </a:lnSpc>
            </a:pPr>
            <a:r>
              <a:rPr sz="3200" dirty="0">
                <a:solidFill>
                  <a:srgbClr val="7030A0"/>
                </a:solidFill>
              </a:rPr>
              <a:t>–</a:t>
            </a:r>
            <a:r>
              <a:rPr sz="3200" spc="-135" dirty="0">
                <a:solidFill>
                  <a:srgbClr val="7030A0"/>
                </a:solidFill>
              </a:rPr>
              <a:t> </a:t>
            </a:r>
            <a:r>
              <a:rPr sz="2800" spc="-5" dirty="0" err="1">
                <a:solidFill>
                  <a:srgbClr val="7030A0"/>
                </a:solidFill>
              </a:rPr>
              <a:t>провідна</a:t>
            </a:r>
            <a:r>
              <a:rPr sz="2800" spc="10" dirty="0">
                <a:solidFill>
                  <a:srgbClr val="7030A0"/>
                </a:solidFill>
              </a:rPr>
              <a:t> </a:t>
            </a:r>
            <a:r>
              <a:rPr sz="2800" spc="-10" dirty="0" err="1">
                <a:solidFill>
                  <a:srgbClr val="7030A0"/>
                </a:solidFill>
              </a:rPr>
              <a:t>галузь</a:t>
            </a:r>
            <a:r>
              <a:rPr sz="2800" spc="-10" dirty="0">
                <a:solidFill>
                  <a:srgbClr val="7030A0"/>
                </a:solidFill>
              </a:rPr>
              <a:t>,</a:t>
            </a:r>
            <a:r>
              <a:rPr sz="2800" spc="30" dirty="0">
                <a:solidFill>
                  <a:srgbClr val="7030A0"/>
                </a:solidFill>
              </a:rPr>
              <a:t> </a:t>
            </a:r>
            <a:r>
              <a:rPr sz="2800" spc="-5" dirty="0" err="1">
                <a:solidFill>
                  <a:srgbClr val="7030A0"/>
                </a:solidFill>
              </a:rPr>
              <a:t>найважливіше</a:t>
            </a:r>
            <a:r>
              <a:rPr sz="2800" spc="50" dirty="0">
                <a:solidFill>
                  <a:srgbClr val="7030A0"/>
                </a:solidFill>
              </a:rPr>
              <a:t> </a:t>
            </a:r>
            <a:r>
              <a:rPr sz="2800" spc="-5" dirty="0" err="1">
                <a:solidFill>
                  <a:srgbClr val="7030A0"/>
                </a:solidFill>
              </a:rPr>
              <a:t>джерело</a:t>
            </a:r>
            <a:endParaRPr sz="2800" dirty="0">
              <a:solidFill>
                <a:srgbClr val="7030A0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7489" y="877569"/>
            <a:ext cx="827024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06115" marR="5080" indent="-319405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продовольчих</a:t>
            </a:r>
            <a:r>
              <a:rPr sz="2800" b="1" spc="60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ресурсів</a:t>
            </a:r>
            <a:r>
              <a:rPr sz="2800" b="1" spc="6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5" dirty="0">
                <a:solidFill>
                  <a:srgbClr val="7030A0"/>
                </a:solidFill>
                <a:latin typeface="Arial"/>
                <a:cs typeface="Arial"/>
              </a:rPr>
              <a:t>людства,</a:t>
            </a:r>
            <a:r>
              <a:rPr sz="2800" b="1" spc="6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основа</a:t>
            </a:r>
            <a:r>
              <a:rPr sz="2800" b="1" spc="1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10" dirty="0">
                <a:solidFill>
                  <a:srgbClr val="7030A0"/>
                </a:solidFill>
                <a:latin typeface="Arial"/>
                <a:cs typeface="Arial"/>
              </a:rPr>
              <a:t>його </a:t>
            </a:r>
            <a:r>
              <a:rPr sz="2800" b="1" spc="-765" dirty="0">
                <a:solidFill>
                  <a:srgbClr val="7030A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7030A0"/>
                </a:solidFill>
                <a:latin typeface="Arial"/>
                <a:cs typeface="Arial"/>
              </a:rPr>
              <a:t>існування.</a:t>
            </a:r>
            <a:endParaRPr sz="2800" dirty="0">
              <a:solidFill>
                <a:srgbClr val="7030A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3941" y="5756859"/>
            <a:ext cx="86607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 err="1">
                <a:latin typeface="Arial"/>
                <a:cs typeface="Arial"/>
              </a:rPr>
              <a:t>Зберігання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і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 err="1">
                <a:latin typeface="Arial"/>
                <a:cs typeface="Arial"/>
              </a:rPr>
              <a:t>раціональне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5" dirty="0" err="1">
                <a:latin typeface="Arial"/>
                <a:cs typeface="Arial"/>
              </a:rPr>
              <a:t>використання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5" dirty="0" err="1">
                <a:latin typeface="Arial"/>
                <a:cs typeface="Arial"/>
              </a:rPr>
              <a:t>всього</a:t>
            </a:r>
            <a:endParaRPr sz="24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spc="-5" dirty="0" err="1">
                <a:latin typeface="Arial"/>
                <a:cs typeface="Arial"/>
              </a:rPr>
              <a:t>вирощеного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 err="1">
                <a:latin typeface="Arial"/>
                <a:cs typeface="Arial"/>
              </a:rPr>
              <a:t>врожаю</a:t>
            </a:r>
            <a:r>
              <a:rPr sz="2400" b="1" dirty="0">
                <a:latin typeface="Arial"/>
                <a:cs typeface="Arial"/>
              </a:rPr>
              <a:t>,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 err="1">
                <a:latin typeface="Arial"/>
                <a:cs typeface="Arial"/>
              </a:rPr>
              <a:t>одержання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 err="1">
                <a:latin typeface="Arial"/>
                <a:cs typeface="Arial"/>
              </a:rPr>
              <a:t>із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 err="1">
                <a:latin typeface="Arial"/>
                <a:cs typeface="Arial"/>
              </a:rPr>
              <a:t>сировини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 err="1">
                <a:latin typeface="Arial"/>
                <a:cs typeface="Arial"/>
              </a:rPr>
              <a:t>максимуму</a:t>
            </a:r>
            <a:endParaRPr sz="24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b="1" dirty="0" err="1">
                <a:latin typeface="Arial"/>
                <a:cs typeface="Arial"/>
              </a:rPr>
              <a:t>виробів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є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dirty="0" err="1">
                <a:latin typeface="Arial"/>
                <a:cs typeface="Arial"/>
              </a:rPr>
              <a:t>однією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з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u="heavy" dirty="0" err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основних</a:t>
            </a:r>
            <a:r>
              <a:rPr sz="2400" b="1" u="heavy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dirty="0" err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державних</a:t>
            </a:r>
            <a:r>
              <a:rPr sz="2400" b="1" u="heavy" spc="-2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10" dirty="0" err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задач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57371"/>
            <a:ext cx="9144000" cy="350062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305" y="12572"/>
            <a:ext cx="8925560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7395" marR="738505" indent="-635" algn="ctr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Arial"/>
                <a:cs typeface="Arial"/>
              </a:rPr>
              <a:t>Складність</a:t>
            </a:r>
            <a:r>
              <a:rPr sz="2400" b="1" spc="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зберігання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продукції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рослинництва 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обумовлена</a:t>
            </a:r>
            <a:r>
              <a:rPr sz="2400" b="1" spc="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її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фізіологічними</a:t>
            </a:r>
            <a:r>
              <a:rPr sz="2400" b="1" u="heavy" spc="-3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і</a:t>
            </a:r>
            <a:r>
              <a:rPr sz="24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sz="24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фізико-хімічними</a:t>
            </a:r>
            <a:endParaRPr sz="2400" dirty="0">
              <a:latin typeface="Arial"/>
              <a:cs typeface="Arial"/>
            </a:endParaRPr>
          </a:p>
          <a:p>
            <a:pPr marL="394970" marR="387985" algn="ctr">
              <a:lnSpc>
                <a:spcPct val="100000"/>
              </a:lnSpc>
            </a:pPr>
            <a:r>
              <a:rPr sz="24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властивостями</a:t>
            </a:r>
            <a:r>
              <a:rPr sz="2400" b="1" spc="-5" dirty="0">
                <a:latin typeface="Arial"/>
                <a:cs typeface="Arial"/>
              </a:rPr>
              <a:t>. Вона </a:t>
            </a:r>
            <a:r>
              <a:rPr sz="2400" b="1" dirty="0">
                <a:latin typeface="Arial"/>
                <a:cs typeface="Arial"/>
              </a:rPr>
              <a:t>являє </a:t>
            </a:r>
            <a:r>
              <a:rPr sz="2400" b="1" spc="-5" dirty="0">
                <a:latin typeface="Arial"/>
                <a:cs typeface="Arial"/>
              </a:rPr>
              <a:t>собою </a:t>
            </a:r>
            <a:r>
              <a:rPr sz="2400" b="1" dirty="0">
                <a:latin typeface="Arial"/>
                <a:cs typeface="Arial"/>
              </a:rPr>
              <a:t>живий </a:t>
            </a:r>
            <a:r>
              <a:rPr sz="2400" b="1" spc="-5" dirty="0">
                <a:latin typeface="Arial"/>
                <a:cs typeface="Arial"/>
              </a:rPr>
              <a:t>організм, </a:t>
            </a:r>
            <a:r>
              <a:rPr sz="2400" b="1" dirty="0">
                <a:latin typeface="Arial"/>
                <a:cs typeface="Arial"/>
              </a:rPr>
              <a:t>в </a:t>
            </a:r>
            <a:r>
              <a:rPr sz="2400" b="1" spc="-65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якому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проходять</a:t>
            </a:r>
            <a:r>
              <a:rPr sz="2400" b="1" spc="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різноманітні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життєві</a:t>
            </a:r>
            <a:r>
              <a:rPr sz="2400" b="1" spc="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процеси,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їх</a:t>
            </a:r>
            <a:endParaRPr sz="2400" dirty="0">
              <a:latin typeface="Arial"/>
              <a:cs typeface="Arial"/>
            </a:endParaRPr>
          </a:p>
          <a:p>
            <a:pPr marL="417830" marR="405765" indent="310515">
              <a:lnSpc>
                <a:spcPct val="100000"/>
              </a:lnSpc>
            </a:pPr>
            <a:r>
              <a:rPr sz="2400" b="1" spc="-10" dirty="0">
                <a:latin typeface="Arial"/>
                <a:cs typeface="Arial"/>
              </a:rPr>
              <a:t>інтенсивність</a:t>
            </a:r>
            <a:r>
              <a:rPr sz="2400" b="1" spc="2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залежить</a:t>
            </a:r>
            <a:r>
              <a:rPr sz="2400" b="1" spc="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від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умов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навколишнього 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середовища. </a:t>
            </a:r>
            <a:r>
              <a:rPr sz="2400" b="1" dirty="0">
                <a:latin typeface="Arial"/>
                <a:cs typeface="Arial"/>
              </a:rPr>
              <a:t>Якщо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вони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сприяють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активному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обміну</a:t>
            </a:r>
            <a:endParaRPr sz="2400" dirty="0">
              <a:latin typeface="Arial"/>
              <a:cs typeface="Arial"/>
            </a:endParaRPr>
          </a:p>
          <a:p>
            <a:pPr marL="12700" marR="5080" indent="-635" algn="ctr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latin typeface="Arial"/>
                <a:cs typeface="Arial"/>
              </a:rPr>
              <a:t>речовин</a:t>
            </a:r>
            <a:r>
              <a:rPr sz="2400" b="1" dirty="0">
                <a:latin typeface="Arial"/>
                <a:cs typeface="Arial"/>
              </a:rPr>
              <a:t> в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клітинах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організму,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15" dirty="0">
                <a:latin typeface="Arial"/>
                <a:cs typeface="Arial"/>
              </a:rPr>
              <a:t>то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це, </a:t>
            </a:r>
            <a:r>
              <a:rPr sz="2400" b="1" spc="-5" dirty="0">
                <a:latin typeface="Arial"/>
                <a:cs typeface="Arial"/>
              </a:rPr>
              <a:t>безперечно, 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спричинить </a:t>
            </a:r>
            <a:r>
              <a:rPr sz="2400" b="1" spc="-5" dirty="0">
                <a:latin typeface="Arial"/>
                <a:cs typeface="Arial"/>
              </a:rPr>
              <a:t>значні </a:t>
            </a:r>
            <a:r>
              <a:rPr sz="2400" b="1" spc="-10" dirty="0">
                <a:latin typeface="Arial"/>
                <a:cs typeface="Arial"/>
              </a:rPr>
              <a:t>втрати</a:t>
            </a:r>
            <a:r>
              <a:rPr sz="2400" b="1" spc="3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в</a:t>
            </a:r>
            <a:r>
              <a:rPr sz="2400" b="1" spc="-2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масі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і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буде</a:t>
            </a:r>
            <a:r>
              <a:rPr sz="2400" b="1" spc="2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супроводжуватись </a:t>
            </a:r>
            <a:r>
              <a:rPr sz="2400" b="1" spc="-6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погіршенням</a:t>
            </a:r>
            <a:r>
              <a:rPr sz="2400" b="1" spc="-2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якості.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685" y="0"/>
            <a:ext cx="8936355" cy="3336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0" marR="121285" indent="-488315" algn="just">
              <a:lnSpc>
                <a:spcPct val="100000"/>
              </a:lnSpc>
              <a:spcBef>
                <a:spcPts val="95"/>
              </a:spcBef>
            </a:pPr>
            <a:r>
              <a:rPr sz="2400" b="1" u="heavy" spc="-10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Стійкість товару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під </a:t>
            </a:r>
            <a:r>
              <a:rPr sz="2400" b="1" spc="-10" dirty="0">
                <a:latin typeface="Arial"/>
                <a:cs typeface="Arial"/>
              </a:rPr>
              <a:t>час зберігання залежить </a:t>
            </a:r>
            <a:r>
              <a:rPr sz="2400" b="1" spc="-5" dirty="0">
                <a:latin typeface="Arial"/>
                <a:cs typeface="Arial"/>
              </a:rPr>
              <a:t>від </a:t>
            </a:r>
            <a:r>
              <a:rPr sz="2400" b="1" spc="-76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його</a:t>
            </a:r>
            <a:r>
              <a:rPr sz="2400" b="1" spc="1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хімічного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складу,</a:t>
            </a:r>
            <a:r>
              <a:rPr sz="2400" b="1" spc="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фізичної структури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і</a:t>
            </a:r>
            <a:endParaRPr sz="2400" dirty="0">
              <a:latin typeface="Arial"/>
              <a:cs typeface="Arial"/>
            </a:endParaRPr>
          </a:p>
          <a:p>
            <a:pPr marL="198120" marR="186690" indent="519430" algn="just">
              <a:lnSpc>
                <a:spcPct val="100000"/>
              </a:lnSpc>
              <a:spcBef>
                <a:spcPts val="5"/>
              </a:spcBef>
            </a:pPr>
            <a:r>
              <a:rPr sz="2400" b="1" spc="-5" dirty="0">
                <a:latin typeface="Arial"/>
                <a:cs typeface="Arial"/>
              </a:rPr>
              <a:t>реакції </a:t>
            </a:r>
            <a:r>
              <a:rPr sz="2400" b="1" dirty="0">
                <a:latin typeface="Arial"/>
                <a:cs typeface="Arial"/>
              </a:rPr>
              <a:t>на </a:t>
            </a:r>
            <a:r>
              <a:rPr sz="2400" b="1" spc="-5" dirty="0">
                <a:latin typeface="Arial"/>
                <a:cs typeface="Arial"/>
              </a:rPr>
              <a:t>вплив </a:t>
            </a:r>
            <a:r>
              <a:rPr sz="2400" b="1" spc="-10" dirty="0">
                <a:latin typeface="Arial"/>
                <a:cs typeface="Arial"/>
              </a:rPr>
              <a:t>факторів </a:t>
            </a:r>
            <a:r>
              <a:rPr sz="2400" b="1" spc="-5" dirty="0">
                <a:latin typeface="Arial"/>
                <a:cs typeface="Arial"/>
              </a:rPr>
              <a:t>навколишнього 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середовища.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Продукція</a:t>
            </a:r>
            <a:r>
              <a:rPr sz="2400" b="1" spc="5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рослинництва</a:t>
            </a:r>
            <a:r>
              <a:rPr sz="2400" b="1" spc="5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в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своєму</a:t>
            </a:r>
            <a:endParaRPr sz="2400" dirty="0">
              <a:latin typeface="Arial"/>
              <a:cs typeface="Arial"/>
            </a:endParaRPr>
          </a:p>
          <a:p>
            <a:pPr marL="770255" marR="758825" indent="33020" algn="just">
              <a:lnSpc>
                <a:spcPct val="100000"/>
              </a:lnSpc>
            </a:pPr>
            <a:r>
              <a:rPr sz="2400" b="1" spc="-5" dirty="0">
                <a:latin typeface="Arial"/>
                <a:cs typeface="Arial"/>
              </a:rPr>
              <a:t>складі </a:t>
            </a:r>
            <a:r>
              <a:rPr sz="2400" b="1" spc="-10" dirty="0">
                <a:latin typeface="Arial"/>
                <a:cs typeface="Arial"/>
              </a:rPr>
              <a:t>має </a:t>
            </a:r>
            <a:r>
              <a:rPr sz="2400" b="1" spc="-5" dirty="0">
                <a:latin typeface="Arial"/>
                <a:cs typeface="Arial"/>
              </a:rPr>
              <a:t>різні </a:t>
            </a:r>
            <a:r>
              <a:rPr sz="2400" b="1" spc="-10" dirty="0">
                <a:latin typeface="Arial"/>
                <a:cs typeface="Arial"/>
              </a:rPr>
              <a:t>групи </a:t>
            </a:r>
            <a:r>
              <a:rPr sz="2400" b="1" spc="-5" dirty="0">
                <a:latin typeface="Arial"/>
                <a:cs typeface="Arial"/>
              </a:rPr>
              <a:t>органічних </a:t>
            </a:r>
            <a:r>
              <a:rPr sz="2400" b="1" spc="-15" dirty="0">
                <a:latin typeface="Arial"/>
                <a:cs typeface="Arial"/>
              </a:rPr>
              <a:t>сполук, </a:t>
            </a:r>
            <a:r>
              <a:rPr sz="2400" b="1" spc="-76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мінеральні речовини і </a:t>
            </a:r>
            <a:r>
              <a:rPr sz="2400" b="1" spc="-15" dirty="0">
                <a:latin typeface="Arial"/>
                <a:cs typeface="Arial"/>
              </a:rPr>
              <a:t>воду. </a:t>
            </a:r>
            <a:r>
              <a:rPr sz="2400" b="1" spc="-5" dirty="0">
                <a:latin typeface="Arial"/>
                <a:cs typeface="Arial"/>
              </a:rPr>
              <a:t>Одні з них є 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багатоклітинними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живими</a:t>
            </a:r>
            <a:r>
              <a:rPr sz="2400" b="1" spc="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організмами,</a:t>
            </a:r>
            <a:r>
              <a:rPr sz="2400" b="1" spc="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в</a:t>
            </a:r>
            <a:endParaRPr sz="2400" dirty="0">
              <a:latin typeface="Arial"/>
              <a:cs typeface="Arial"/>
            </a:endParaRPr>
          </a:p>
          <a:p>
            <a:pPr marL="83820" marR="75565" indent="4445" algn="ctr">
              <a:lnSpc>
                <a:spcPct val="100000"/>
              </a:lnSpc>
            </a:pPr>
            <a:r>
              <a:rPr sz="2400" b="1" spc="-10" dirty="0">
                <a:latin typeface="Arial"/>
                <a:cs typeface="Arial"/>
              </a:rPr>
              <a:t>клітинах</a:t>
            </a:r>
            <a:r>
              <a:rPr sz="2400" b="1" spc="4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і </a:t>
            </a:r>
            <a:r>
              <a:rPr sz="2400" b="1" spc="-10" dirty="0">
                <a:latin typeface="Arial"/>
                <a:cs typeface="Arial"/>
              </a:rPr>
              <a:t>тканинах</a:t>
            </a:r>
            <a:r>
              <a:rPr sz="2400" b="1" spc="6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яких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відбуваються</a:t>
            </a:r>
            <a:r>
              <a:rPr sz="2400" b="1" spc="5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різні 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процеси</a:t>
            </a:r>
            <a:r>
              <a:rPr sz="2400" b="1" spc="2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обміну</a:t>
            </a:r>
            <a:r>
              <a:rPr sz="2400" b="1" spc="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речовин</a:t>
            </a:r>
            <a:r>
              <a:rPr sz="2400" b="1" spc="3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за </a:t>
            </a:r>
            <a:r>
              <a:rPr sz="2400" b="1" spc="-10" dirty="0">
                <a:latin typeface="Arial"/>
                <a:cs typeface="Arial"/>
              </a:rPr>
              <a:t>участю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ферментних 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систем.</a:t>
            </a:r>
            <a:r>
              <a:rPr sz="2400" b="1" spc="45" dirty="0">
                <a:latin typeface="Arial"/>
                <a:cs typeface="Arial"/>
              </a:rPr>
              <a:t> 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1026" name="Picture 2" descr="USDA прогнозує зростання врожаю і експорту зерна в Україні у 2021/22 МР —  АГРОПОЛІ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336170"/>
            <a:ext cx="44958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4800" y="0"/>
            <a:ext cx="8458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820" marR="75565" indent="4445" algn="ctr">
              <a:lnSpc>
                <a:spcPct val="100000"/>
              </a:lnSpc>
            </a:pPr>
            <a:r>
              <a:rPr lang="ru-RU" sz="2400" b="1" spc="-5" dirty="0" err="1">
                <a:latin typeface="Arial"/>
                <a:cs typeface="Arial"/>
              </a:rPr>
              <a:t>Інші</a:t>
            </a:r>
            <a:r>
              <a:rPr lang="ru-RU" sz="2400" b="1" dirty="0">
                <a:latin typeface="Arial"/>
                <a:cs typeface="Arial"/>
              </a:rPr>
              <a:t> </a:t>
            </a:r>
            <a:r>
              <a:rPr lang="ru-RU" sz="2400" b="1" spc="-10" dirty="0" err="1">
                <a:latin typeface="Arial"/>
                <a:cs typeface="Arial"/>
              </a:rPr>
              <a:t>лише</a:t>
            </a:r>
            <a:r>
              <a:rPr lang="ru-RU" sz="2400" b="1" spc="10" dirty="0">
                <a:latin typeface="Arial"/>
                <a:cs typeface="Arial"/>
              </a:rPr>
              <a:t> </a:t>
            </a:r>
            <a:r>
              <a:rPr lang="ru-RU" sz="2400" b="1" spc="-10" dirty="0" err="1">
                <a:latin typeface="Arial"/>
                <a:cs typeface="Arial"/>
              </a:rPr>
              <a:t>якийсь</a:t>
            </a:r>
            <a:r>
              <a:rPr lang="ru-RU" sz="2400" b="1" spc="35" dirty="0">
                <a:latin typeface="Arial"/>
                <a:cs typeface="Arial"/>
              </a:rPr>
              <a:t> </a:t>
            </a:r>
            <a:r>
              <a:rPr lang="ru-RU" sz="2400" b="1" spc="-5" dirty="0">
                <a:latin typeface="Arial"/>
                <a:cs typeface="Arial"/>
              </a:rPr>
              <a:t>час</a:t>
            </a:r>
            <a:r>
              <a:rPr lang="ru-RU" sz="2400" b="1" spc="5" dirty="0">
                <a:latin typeface="Arial"/>
                <a:cs typeface="Arial"/>
              </a:rPr>
              <a:t> </a:t>
            </a:r>
            <a:r>
              <a:rPr lang="ru-RU" sz="2400" b="1" spc="-15" dirty="0" err="1">
                <a:latin typeface="Arial"/>
                <a:cs typeface="Arial"/>
              </a:rPr>
              <a:t>мають</a:t>
            </a:r>
            <a:r>
              <a:rPr lang="ru-RU" sz="2400" b="1" spc="60" dirty="0">
                <a:latin typeface="Arial"/>
                <a:cs typeface="Arial"/>
              </a:rPr>
              <a:t> </a:t>
            </a:r>
            <a:r>
              <a:rPr lang="ru-RU" sz="2400" b="1" spc="-5" dirty="0" err="1">
                <a:latin typeface="Arial"/>
                <a:cs typeface="Arial"/>
              </a:rPr>
              <a:t>живі</a:t>
            </a:r>
            <a:r>
              <a:rPr lang="ru-RU" sz="2400" b="1" spc="10" dirty="0">
                <a:latin typeface="Arial"/>
                <a:cs typeface="Arial"/>
              </a:rPr>
              <a:t> </a:t>
            </a:r>
            <a:r>
              <a:rPr lang="ru-RU" sz="2400" b="1" spc="-5" dirty="0" err="1">
                <a:latin typeface="Arial"/>
                <a:cs typeface="Arial"/>
              </a:rPr>
              <a:t>основи</a:t>
            </a:r>
            <a:r>
              <a:rPr lang="ru-RU" sz="2400" b="1" spc="-5" dirty="0">
                <a:latin typeface="Arial"/>
                <a:cs typeface="Arial"/>
              </a:rPr>
              <a:t> </a:t>
            </a:r>
            <a:r>
              <a:rPr lang="ru-RU" sz="2400" b="1" spc="-760" dirty="0">
                <a:latin typeface="Arial"/>
                <a:cs typeface="Arial"/>
              </a:rPr>
              <a:t> </a:t>
            </a:r>
            <a:r>
              <a:rPr lang="ru-RU" sz="2400" b="1" spc="-5" dirty="0">
                <a:latin typeface="Arial"/>
                <a:cs typeface="Arial"/>
              </a:rPr>
              <a:t>у</a:t>
            </a:r>
            <a:r>
              <a:rPr lang="ru-RU" sz="2400" b="1" spc="5" dirty="0">
                <a:latin typeface="Arial"/>
                <a:cs typeface="Arial"/>
              </a:rPr>
              <a:t> </a:t>
            </a:r>
            <a:r>
              <a:rPr lang="ru-RU" sz="2400" b="1" spc="-10" dirty="0" err="1">
                <a:latin typeface="Arial"/>
                <a:cs typeface="Arial"/>
              </a:rPr>
              <a:t>вигляді</a:t>
            </a:r>
            <a:r>
              <a:rPr lang="ru-RU" sz="2400" b="1" spc="15" dirty="0">
                <a:latin typeface="Arial"/>
                <a:cs typeface="Arial"/>
              </a:rPr>
              <a:t> </a:t>
            </a:r>
            <a:r>
              <a:rPr lang="ru-RU" sz="2400" b="1" spc="-15" dirty="0" err="1">
                <a:latin typeface="Arial"/>
                <a:cs typeface="Arial"/>
              </a:rPr>
              <a:t>клітин</a:t>
            </a:r>
            <a:r>
              <a:rPr lang="ru-RU" sz="2400" b="1" spc="-15" dirty="0">
                <a:latin typeface="Arial"/>
                <a:cs typeface="Arial"/>
              </a:rPr>
              <a:t>,</a:t>
            </a:r>
            <a:r>
              <a:rPr lang="ru-RU" sz="2400" b="1" spc="40" dirty="0">
                <a:latin typeface="Arial"/>
                <a:cs typeface="Arial"/>
              </a:rPr>
              <a:t> </a:t>
            </a:r>
            <a:r>
              <a:rPr lang="ru-RU" sz="2400" b="1" spc="-5" dirty="0" err="1">
                <a:latin typeface="Arial"/>
                <a:cs typeface="Arial"/>
              </a:rPr>
              <a:t>що</a:t>
            </a:r>
            <a:r>
              <a:rPr lang="ru-RU" sz="2400" b="1" spc="5" dirty="0">
                <a:latin typeface="Arial"/>
                <a:cs typeface="Arial"/>
              </a:rPr>
              <a:t> </a:t>
            </a:r>
            <a:r>
              <a:rPr lang="ru-RU" sz="2400" b="1" spc="-5" dirty="0" err="1">
                <a:latin typeface="Arial"/>
                <a:cs typeface="Arial"/>
              </a:rPr>
              <a:t>збереглися</a:t>
            </a:r>
            <a:r>
              <a:rPr lang="ru-RU" sz="2400" b="1" spc="-5" dirty="0">
                <a:latin typeface="Arial"/>
                <a:cs typeface="Arial"/>
              </a:rPr>
              <a:t>,</a:t>
            </a:r>
            <a:r>
              <a:rPr lang="ru-RU" sz="2400" b="1" spc="20" dirty="0">
                <a:latin typeface="Arial"/>
                <a:cs typeface="Arial"/>
              </a:rPr>
              <a:t> </a:t>
            </a:r>
            <a:r>
              <a:rPr lang="ru-RU" sz="2400" b="1" spc="-5" dirty="0">
                <a:latin typeface="Arial"/>
                <a:cs typeface="Arial"/>
              </a:rPr>
              <a:t>а</a:t>
            </a:r>
            <a:r>
              <a:rPr lang="ru-RU" sz="2400" b="1" dirty="0">
                <a:latin typeface="Arial"/>
                <a:cs typeface="Arial"/>
              </a:rPr>
              <a:t> </a:t>
            </a:r>
            <a:r>
              <a:rPr lang="ru-RU" sz="2400" b="1" spc="-5" dirty="0" err="1">
                <a:latin typeface="Arial"/>
                <a:cs typeface="Arial"/>
              </a:rPr>
              <a:t>деякі</a:t>
            </a:r>
            <a:r>
              <a:rPr lang="ru-RU" sz="2400" b="1" spc="10" dirty="0">
                <a:latin typeface="Arial"/>
                <a:cs typeface="Arial"/>
              </a:rPr>
              <a:t> </a:t>
            </a:r>
            <a:r>
              <a:rPr lang="ru-RU" sz="2400" b="1" spc="-15" dirty="0" err="1">
                <a:latin typeface="Arial"/>
                <a:cs typeface="Arial"/>
              </a:rPr>
              <a:t>являють</a:t>
            </a:r>
            <a:r>
              <a:rPr lang="ru-RU" sz="2400" b="1" spc="-15" dirty="0">
                <a:latin typeface="Arial"/>
                <a:cs typeface="Arial"/>
              </a:rPr>
              <a:t> </a:t>
            </a:r>
            <a:r>
              <a:rPr lang="ru-RU" sz="2400" b="1" spc="-765" dirty="0">
                <a:latin typeface="Arial"/>
                <a:cs typeface="Arial"/>
              </a:rPr>
              <a:t> </a:t>
            </a:r>
            <a:r>
              <a:rPr lang="ru-RU" sz="2400" b="1" spc="-10" dirty="0">
                <a:latin typeface="Arial"/>
                <a:cs typeface="Arial"/>
              </a:rPr>
              <a:t>собою</a:t>
            </a:r>
            <a:r>
              <a:rPr lang="ru-RU" sz="2400" b="1" dirty="0">
                <a:latin typeface="Arial"/>
                <a:cs typeface="Arial"/>
              </a:rPr>
              <a:t> </a:t>
            </a:r>
            <a:r>
              <a:rPr lang="ru-RU" sz="2400" b="1" spc="-5" dirty="0" err="1">
                <a:latin typeface="Arial"/>
                <a:cs typeface="Arial"/>
              </a:rPr>
              <a:t>органічну</a:t>
            </a:r>
            <a:r>
              <a:rPr lang="ru-RU" sz="2400" b="1" dirty="0">
                <a:latin typeface="Arial"/>
                <a:cs typeface="Arial"/>
              </a:rPr>
              <a:t> </a:t>
            </a:r>
            <a:r>
              <a:rPr lang="ru-RU" sz="2400" b="1" spc="-5" dirty="0" err="1">
                <a:latin typeface="Arial"/>
                <a:cs typeface="Arial"/>
              </a:rPr>
              <a:t>масу</a:t>
            </a:r>
            <a:r>
              <a:rPr lang="ru-RU" sz="2400" b="1" spc="30" dirty="0">
                <a:latin typeface="Arial"/>
                <a:cs typeface="Arial"/>
              </a:rPr>
              <a:t> </a:t>
            </a:r>
            <a:r>
              <a:rPr lang="ru-RU" sz="2400" b="1" spc="-15" dirty="0" err="1">
                <a:latin typeface="Arial"/>
                <a:cs typeface="Arial"/>
              </a:rPr>
              <a:t>тієї</a:t>
            </a:r>
            <a:r>
              <a:rPr lang="ru-RU" sz="2400" b="1" spc="40" dirty="0">
                <a:latin typeface="Arial"/>
                <a:cs typeface="Arial"/>
              </a:rPr>
              <a:t> </a:t>
            </a:r>
            <a:r>
              <a:rPr lang="ru-RU" sz="2400" b="1" spc="-10" dirty="0" err="1">
                <a:latin typeface="Arial"/>
                <a:cs typeface="Arial"/>
              </a:rPr>
              <a:t>або</a:t>
            </a:r>
            <a:r>
              <a:rPr lang="ru-RU" sz="2400" b="1" spc="-5" dirty="0">
                <a:latin typeface="Arial"/>
                <a:cs typeface="Arial"/>
              </a:rPr>
              <a:t> </a:t>
            </a:r>
            <a:r>
              <a:rPr lang="ru-RU" sz="2400" b="1" spc="-5" dirty="0" err="1">
                <a:latin typeface="Arial"/>
                <a:cs typeface="Arial"/>
              </a:rPr>
              <a:t>іншої</a:t>
            </a:r>
            <a:r>
              <a:rPr lang="ru-RU" sz="2400" b="1" spc="-10" dirty="0">
                <a:latin typeface="Arial"/>
                <a:cs typeface="Arial"/>
              </a:rPr>
              <a:t> </a:t>
            </a:r>
            <a:r>
              <a:rPr lang="ru-RU" sz="2400" b="1" spc="-5" dirty="0" err="1">
                <a:latin typeface="Arial"/>
                <a:cs typeface="Arial"/>
              </a:rPr>
              <a:t>консистенції</a:t>
            </a:r>
            <a:r>
              <a:rPr lang="ru-RU" sz="2400" b="1" spc="-5" dirty="0">
                <a:latin typeface="Arial"/>
                <a:cs typeface="Arial"/>
              </a:rPr>
              <a:t>.</a:t>
            </a:r>
            <a:endParaRPr lang="ru-RU" sz="2400" dirty="0">
              <a:latin typeface="Arial"/>
              <a:cs typeface="Arial"/>
            </a:endParaRPr>
          </a:p>
          <a:p>
            <a:pPr marL="12065" marR="5080" indent="13335" algn="ctr">
              <a:lnSpc>
                <a:spcPct val="100000"/>
              </a:lnSpc>
              <a:spcBef>
                <a:spcPts val="5"/>
              </a:spcBef>
            </a:pPr>
            <a:r>
              <a:rPr lang="ru-RU" sz="2400" b="1" spc="-5" dirty="0" err="1">
                <a:latin typeface="Arial"/>
                <a:cs typeface="Arial"/>
              </a:rPr>
              <a:t>Зберігання</a:t>
            </a:r>
            <a:r>
              <a:rPr lang="ru-RU" sz="2400" b="1" spc="-10" dirty="0">
                <a:latin typeface="Arial"/>
                <a:cs typeface="Arial"/>
              </a:rPr>
              <a:t> </a:t>
            </a:r>
            <a:r>
              <a:rPr lang="ru-RU" sz="2400" b="1" spc="-5" dirty="0" err="1">
                <a:latin typeface="Arial"/>
                <a:cs typeface="Arial"/>
              </a:rPr>
              <a:t>більшості</a:t>
            </a:r>
            <a:r>
              <a:rPr lang="ru-RU" sz="2400" b="1" spc="45" dirty="0">
                <a:latin typeface="Arial"/>
                <a:cs typeface="Arial"/>
              </a:rPr>
              <a:t> </a:t>
            </a:r>
            <a:r>
              <a:rPr lang="ru-RU" sz="2400" b="1" spc="-5" dirty="0" err="1">
                <a:latin typeface="Arial"/>
                <a:cs typeface="Arial"/>
              </a:rPr>
              <a:t>продукції</a:t>
            </a:r>
            <a:r>
              <a:rPr lang="ru-RU" sz="2400" b="1" spc="40" dirty="0">
                <a:latin typeface="Arial"/>
                <a:cs typeface="Arial"/>
              </a:rPr>
              <a:t> </a:t>
            </a:r>
            <a:r>
              <a:rPr lang="ru-RU" sz="2400" b="1" spc="-5" dirty="0" err="1">
                <a:latin typeface="Arial"/>
                <a:cs typeface="Arial"/>
              </a:rPr>
              <a:t>рослинництва</a:t>
            </a:r>
            <a:r>
              <a:rPr lang="ru-RU" sz="2400" b="1" spc="-5" dirty="0">
                <a:latin typeface="Arial"/>
                <a:cs typeface="Arial"/>
              </a:rPr>
              <a:t> </a:t>
            </a:r>
            <a:r>
              <a:rPr lang="ru-RU" sz="2400" b="1" dirty="0">
                <a:latin typeface="Arial"/>
                <a:cs typeface="Arial"/>
              </a:rPr>
              <a:t> </a:t>
            </a:r>
            <a:r>
              <a:rPr lang="ru-RU" sz="2400" b="1" spc="-10" dirty="0" err="1">
                <a:latin typeface="Arial"/>
                <a:cs typeface="Arial"/>
              </a:rPr>
              <a:t>ускладнюється</a:t>
            </a:r>
            <a:r>
              <a:rPr lang="ru-RU" sz="2400" b="1" spc="45" dirty="0">
                <a:latin typeface="Arial"/>
                <a:cs typeface="Arial"/>
              </a:rPr>
              <a:t> </a:t>
            </a:r>
            <a:r>
              <a:rPr lang="ru-RU" sz="2400" b="1" spc="-5" dirty="0">
                <a:latin typeface="Arial"/>
                <a:cs typeface="Arial"/>
              </a:rPr>
              <a:t>і</a:t>
            </a:r>
            <a:r>
              <a:rPr lang="ru-RU" sz="2400" b="1" spc="5" dirty="0">
                <a:latin typeface="Arial"/>
                <a:cs typeface="Arial"/>
              </a:rPr>
              <a:t> </a:t>
            </a:r>
            <a:r>
              <a:rPr lang="ru-RU" sz="2400" b="1" spc="-10" dirty="0" err="1">
                <a:latin typeface="Arial"/>
                <a:cs typeface="Arial"/>
              </a:rPr>
              <a:t>наявністю</a:t>
            </a:r>
            <a:r>
              <a:rPr lang="ru-RU" sz="2400" b="1" spc="50" dirty="0">
                <a:latin typeface="Arial"/>
                <a:cs typeface="Arial"/>
              </a:rPr>
              <a:t> </a:t>
            </a:r>
            <a:r>
              <a:rPr lang="ru-RU" sz="2400" b="1" spc="-5" dirty="0">
                <a:latin typeface="Arial"/>
                <a:cs typeface="Arial"/>
              </a:rPr>
              <a:t>в</a:t>
            </a:r>
            <a:r>
              <a:rPr lang="ru-RU" sz="2400" b="1" spc="5" dirty="0">
                <a:latin typeface="Arial"/>
                <a:cs typeface="Arial"/>
              </a:rPr>
              <a:t> </a:t>
            </a:r>
            <a:r>
              <a:rPr lang="ru-RU" sz="2400" b="1" spc="-5" dirty="0" err="1">
                <a:latin typeface="Arial"/>
                <a:cs typeface="Arial"/>
              </a:rPr>
              <a:t>ній</a:t>
            </a:r>
            <a:r>
              <a:rPr lang="ru-RU" sz="2400" b="1" dirty="0">
                <a:latin typeface="Arial"/>
                <a:cs typeface="Arial"/>
              </a:rPr>
              <a:t> </a:t>
            </a:r>
            <a:r>
              <a:rPr lang="ru-RU" sz="2400" b="1" spc="-10" dirty="0" err="1">
                <a:latin typeface="Arial"/>
                <a:cs typeface="Arial"/>
              </a:rPr>
              <a:t>значної</a:t>
            </a:r>
            <a:r>
              <a:rPr lang="ru-RU" sz="2400" b="1" dirty="0">
                <a:latin typeface="Arial"/>
                <a:cs typeface="Arial"/>
              </a:rPr>
              <a:t> </a:t>
            </a:r>
            <a:r>
              <a:rPr lang="ru-RU" sz="2400" b="1" spc="-10" dirty="0" err="1">
                <a:latin typeface="Arial"/>
                <a:cs typeface="Arial"/>
              </a:rPr>
              <a:t>кількості</a:t>
            </a:r>
            <a:r>
              <a:rPr lang="ru-RU" sz="2400" b="1" spc="-10" dirty="0">
                <a:latin typeface="Arial"/>
                <a:cs typeface="Arial"/>
              </a:rPr>
              <a:t> </a:t>
            </a:r>
            <a:r>
              <a:rPr lang="ru-RU" sz="2400" b="1" spc="-765" dirty="0">
                <a:latin typeface="Arial"/>
                <a:cs typeface="Arial"/>
              </a:rPr>
              <a:t> </a:t>
            </a:r>
            <a:r>
              <a:rPr lang="ru-RU" sz="2400" b="1" spc="-5" dirty="0">
                <a:latin typeface="Arial"/>
                <a:cs typeface="Arial"/>
              </a:rPr>
              <a:t>води</a:t>
            </a:r>
            <a:r>
              <a:rPr lang="ru-RU" sz="2400" b="1" spc="5" dirty="0">
                <a:latin typeface="Arial"/>
                <a:cs typeface="Arial"/>
              </a:rPr>
              <a:t> </a:t>
            </a:r>
            <a:r>
              <a:rPr lang="ru-RU" sz="2400" b="1" spc="-5" dirty="0">
                <a:latin typeface="Arial"/>
                <a:cs typeface="Arial"/>
              </a:rPr>
              <a:t>–</a:t>
            </a:r>
            <a:r>
              <a:rPr lang="ru-RU" sz="2400" b="1" spc="-10" dirty="0">
                <a:latin typeface="Arial"/>
                <a:cs typeface="Arial"/>
              </a:rPr>
              <a:t> </a:t>
            </a:r>
            <a:r>
              <a:rPr lang="ru-RU" sz="2400" b="1" spc="-5" dirty="0" err="1">
                <a:latin typeface="Arial"/>
                <a:cs typeface="Arial"/>
              </a:rPr>
              <a:t>необхідної</a:t>
            </a:r>
            <a:r>
              <a:rPr lang="ru-RU" sz="2400" b="1" dirty="0">
                <a:latin typeface="Arial"/>
                <a:cs typeface="Arial"/>
              </a:rPr>
              <a:t> </a:t>
            </a:r>
            <a:r>
              <a:rPr lang="ru-RU" sz="2400" b="1" spc="-10" dirty="0" err="1">
                <a:latin typeface="Arial"/>
                <a:cs typeface="Arial"/>
              </a:rPr>
              <a:t>умови</a:t>
            </a:r>
            <a:r>
              <a:rPr lang="ru-RU" sz="2400" b="1" spc="50" dirty="0">
                <a:latin typeface="Arial"/>
                <a:cs typeface="Arial"/>
              </a:rPr>
              <a:t> </a:t>
            </a:r>
            <a:r>
              <a:rPr lang="ru-RU" sz="2400" b="1" spc="-5" dirty="0">
                <a:latin typeface="Arial"/>
                <a:cs typeface="Arial"/>
              </a:rPr>
              <a:t>для</a:t>
            </a:r>
            <a:r>
              <a:rPr lang="ru-RU" sz="2400" b="1" dirty="0">
                <a:latin typeface="Arial"/>
                <a:cs typeface="Arial"/>
              </a:rPr>
              <a:t> </a:t>
            </a:r>
            <a:r>
              <a:rPr lang="ru-RU" sz="2400" b="1" spc="-5" dirty="0" err="1">
                <a:latin typeface="Arial"/>
                <a:cs typeface="Arial"/>
              </a:rPr>
              <a:t>процесів</a:t>
            </a:r>
            <a:r>
              <a:rPr lang="ru-RU" sz="2400" b="1" spc="20" dirty="0">
                <a:latin typeface="Arial"/>
                <a:cs typeface="Arial"/>
              </a:rPr>
              <a:t> </a:t>
            </a:r>
            <a:r>
              <a:rPr lang="ru-RU" sz="2400" b="1" spc="-5" dirty="0" err="1">
                <a:latin typeface="Arial"/>
                <a:cs typeface="Arial"/>
              </a:rPr>
              <a:t>обміну</a:t>
            </a:r>
            <a:endParaRPr lang="ru-RU" sz="2400" dirty="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  <a:spcBef>
                <a:spcPts val="5"/>
              </a:spcBef>
            </a:pPr>
            <a:r>
              <a:rPr lang="ru-RU" sz="2400" b="1" spc="-5" dirty="0" err="1">
                <a:latin typeface="Arial"/>
                <a:cs typeface="Arial"/>
              </a:rPr>
              <a:t>речовин</a:t>
            </a:r>
            <a:r>
              <a:rPr lang="ru-RU" sz="2400" b="1" spc="20" dirty="0">
                <a:latin typeface="Arial"/>
                <a:cs typeface="Arial"/>
              </a:rPr>
              <a:t> </a:t>
            </a:r>
            <a:r>
              <a:rPr lang="ru-RU" sz="2400" b="1" spc="-5" dirty="0">
                <a:latin typeface="Arial"/>
                <a:cs typeface="Arial"/>
              </a:rPr>
              <a:t>у</a:t>
            </a:r>
            <a:r>
              <a:rPr lang="ru-RU" sz="2400" b="1" spc="-15" dirty="0">
                <a:latin typeface="Arial"/>
                <a:cs typeface="Arial"/>
              </a:rPr>
              <a:t> </a:t>
            </a:r>
            <a:r>
              <a:rPr lang="ru-RU" sz="2400" b="1" spc="-10" dirty="0" err="1">
                <a:latin typeface="Arial"/>
                <a:cs typeface="Arial"/>
              </a:rPr>
              <a:t>клітинах</a:t>
            </a:r>
            <a:r>
              <a:rPr lang="ru-RU" sz="2400" b="1" spc="45" dirty="0">
                <a:latin typeface="Arial"/>
                <a:cs typeface="Arial"/>
              </a:rPr>
              <a:t> </a:t>
            </a:r>
            <a:r>
              <a:rPr lang="ru-RU" sz="2400" b="1" spc="-5" dirty="0">
                <a:latin typeface="Arial"/>
                <a:cs typeface="Arial"/>
              </a:rPr>
              <a:t>і</a:t>
            </a:r>
            <a:r>
              <a:rPr lang="ru-RU" sz="2400" b="1" spc="-15" dirty="0">
                <a:latin typeface="Arial"/>
                <a:cs typeface="Arial"/>
              </a:rPr>
              <a:t> </a:t>
            </a:r>
            <a:r>
              <a:rPr lang="ru-RU" sz="2400" b="1" spc="-10" dirty="0">
                <a:latin typeface="Arial"/>
                <a:cs typeface="Arial"/>
              </a:rPr>
              <a:t>тканинах.</a:t>
            </a:r>
            <a:endParaRPr lang="ru-RU" sz="2400" dirty="0">
              <a:latin typeface="Arial"/>
              <a:cs typeface="Arial"/>
            </a:endParaRPr>
          </a:p>
        </p:txBody>
      </p:sp>
      <p:pic>
        <p:nvPicPr>
          <p:cNvPr id="2050" name="Picture 2" descr="Експорт жита збільшився в 70 разів у порівнянні з минулим роко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77656"/>
            <a:ext cx="8418937" cy="3989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099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873" y="53467"/>
            <a:ext cx="8978265" cy="3592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9270" marR="311785" indent="-189230" algn="just">
              <a:lnSpc>
                <a:spcPct val="100000"/>
              </a:lnSpc>
              <a:spcBef>
                <a:spcPts val="100"/>
              </a:spcBef>
            </a:pPr>
            <a:r>
              <a:rPr sz="2600" b="1" spc="-10" dirty="0">
                <a:latin typeface="Arial"/>
                <a:cs typeface="Arial"/>
              </a:rPr>
              <a:t>Виробництво </a:t>
            </a:r>
            <a:r>
              <a:rPr sz="2600" b="1" dirty="0">
                <a:latin typeface="Arial"/>
                <a:cs typeface="Arial"/>
              </a:rPr>
              <a:t>і зберігання </a:t>
            </a:r>
            <a:r>
              <a:rPr sz="2600" b="1" spc="-5" dirty="0">
                <a:latin typeface="Arial"/>
                <a:cs typeface="Arial"/>
              </a:rPr>
              <a:t>продукції рослинництва </a:t>
            </a:r>
            <a:r>
              <a:rPr sz="2600" b="1" spc="-710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відбувається</a:t>
            </a:r>
            <a:r>
              <a:rPr sz="2600" b="1" spc="5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в умовах</a:t>
            </a:r>
            <a:r>
              <a:rPr sz="2600" b="1" spc="1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широкого</a:t>
            </a:r>
            <a:r>
              <a:rPr sz="2600" b="1" spc="-35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доступу</a:t>
            </a:r>
            <a:r>
              <a:rPr sz="2600" b="1" spc="5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до</a:t>
            </a:r>
            <a:r>
              <a:rPr sz="2600" b="1" spc="-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неї</a:t>
            </a:r>
            <a:endParaRPr sz="2600" dirty="0">
              <a:latin typeface="Arial"/>
              <a:cs typeface="Arial"/>
            </a:endParaRPr>
          </a:p>
          <a:p>
            <a:pPr marL="116205" marR="92075" indent="-17145" algn="just">
              <a:lnSpc>
                <a:spcPct val="100000"/>
              </a:lnSpc>
            </a:pPr>
            <a:r>
              <a:rPr sz="26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мікроорганізмів</a:t>
            </a:r>
            <a:r>
              <a:rPr sz="2600" b="1" dirty="0">
                <a:latin typeface="Arial"/>
                <a:cs typeface="Arial"/>
              </a:rPr>
              <a:t>. Так, </a:t>
            </a:r>
            <a:r>
              <a:rPr sz="2600" b="1" spc="-10" dirty="0">
                <a:latin typeface="Arial"/>
                <a:cs typeface="Arial"/>
              </a:rPr>
              <a:t>усі </a:t>
            </a:r>
            <a:r>
              <a:rPr sz="2600" b="1" dirty="0">
                <a:latin typeface="Arial"/>
                <a:cs typeface="Arial"/>
              </a:rPr>
              <a:t>рослини </a:t>
            </a:r>
            <a:r>
              <a:rPr sz="2600" b="1" spc="-10" dirty="0">
                <a:latin typeface="Arial"/>
                <a:cs typeface="Arial"/>
              </a:rPr>
              <a:t>мають прижиттєву, </a:t>
            </a:r>
            <a:r>
              <a:rPr sz="2600" b="1" spc="-710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властиву їм, епіфітну мікрофлору, </a:t>
            </a:r>
            <a:r>
              <a:rPr sz="2600" b="1" dirty="0">
                <a:latin typeface="Arial"/>
                <a:cs typeface="Arial"/>
              </a:rPr>
              <a:t>а </a:t>
            </a:r>
            <a:r>
              <a:rPr sz="2600" b="1" spc="-5" dirty="0">
                <a:latin typeface="Arial"/>
                <a:cs typeface="Arial"/>
              </a:rPr>
              <a:t>хворі </a:t>
            </a:r>
            <a:r>
              <a:rPr sz="2600" b="1" dirty="0">
                <a:latin typeface="Arial"/>
                <a:cs typeface="Arial"/>
              </a:rPr>
              <a:t>рослини – </a:t>
            </a:r>
            <a:r>
              <a:rPr sz="2600" b="1" spc="-71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й відповідних</a:t>
            </a:r>
            <a:r>
              <a:rPr sz="2600" b="1" spc="10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збудників</a:t>
            </a:r>
            <a:r>
              <a:rPr sz="2600" b="1" dirty="0">
                <a:latin typeface="Arial"/>
                <a:cs typeface="Arial"/>
              </a:rPr>
              <a:t> </a:t>
            </a:r>
            <a:r>
              <a:rPr sz="2600" b="1" spc="-10" dirty="0">
                <a:latin typeface="Arial"/>
                <a:cs typeface="Arial"/>
              </a:rPr>
              <a:t>інфекції.</a:t>
            </a:r>
            <a:r>
              <a:rPr sz="2600" b="1" spc="5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Під</a:t>
            </a:r>
            <a:r>
              <a:rPr sz="2600" b="1" spc="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час </a:t>
            </a:r>
            <a:r>
              <a:rPr sz="2600" b="1" spc="-5" dirty="0">
                <a:latin typeface="Arial"/>
                <a:cs typeface="Arial"/>
              </a:rPr>
              <a:t>збирання</a:t>
            </a:r>
            <a:endParaRPr sz="2600" dirty="0">
              <a:latin typeface="Arial"/>
              <a:cs typeface="Arial"/>
            </a:endParaRPr>
          </a:p>
          <a:p>
            <a:pPr marL="12700" marR="5080" indent="635" algn="ctr">
              <a:lnSpc>
                <a:spcPct val="100000"/>
              </a:lnSpc>
              <a:spcBef>
                <a:spcPts val="5"/>
              </a:spcBef>
            </a:pPr>
            <a:r>
              <a:rPr sz="2600" b="1" dirty="0">
                <a:latin typeface="Arial"/>
                <a:cs typeface="Arial"/>
              </a:rPr>
              <a:t>врожаю ця </a:t>
            </a:r>
            <a:r>
              <a:rPr sz="2600" b="1" spc="-5" dirty="0">
                <a:latin typeface="Arial"/>
                <a:cs typeface="Arial"/>
              </a:rPr>
              <a:t>мікрофлора поповнюється </a:t>
            </a:r>
            <a:r>
              <a:rPr sz="2600" b="1" dirty="0">
                <a:latin typeface="Arial"/>
                <a:cs typeface="Arial"/>
              </a:rPr>
              <a:t>мікробами з </a:t>
            </a:r>
            <a:r>
              <a:rPr sz="2600" b="1" spc="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навколишнього </a:t>
            </a:r>
            <a:r>
              <a:rPr sz="2600" b="1" spc="-5" dirty="0">
                <a:latin typeface="Arial"/>
                <a:cs typeface="Arial"/>
              </a:rPr>
              <a:t>середовища. </a:t>
            </a:r>
            <a:r>
              <a:rPr sz="2600" b="1" dirty="0">
                <a:latin typeface="Arial"/>
                <a:cs typeface="Arial"/>
              </a:rPr>
              <a:t>Ці мікроорганізми </a:t>
            </a:r>
            <a:r>
              <a:rPr sz="2600" b="1" spc="-10" dirty="0">
                <a:latin typeface="Arial"/>
                <a:cs typeface="Arial"/>
              </a:rPr>
              <a:t>здатні </a:t>
            </a:r>
            <a:r>
              <a:rPr sz="2600" b="1" spc="-710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за </a:t>
            </a:r>
            <a:r>
              <a:rPr sz="2600" b="1" dirty="0">
                <a:latin typeface="Arial"/>
                <a:cs typeface="Arial"/>
              </a:rPr>
              <a:t>певних умов </a:t>
            </a:r>
            <a:r>
              <a:rPr sz="2600" b="1" spc="-10" dirty="0">
                <a:latin typeface="Arial"/>
                <a:cs typeface="Arial"/>
              </a:rPr>
              <a:t>активно</a:t>
            </a:r>
            <a:r>
              <a:rPr sz="2600" b="1" spc="45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розмножуватись</a:t>
            </a:r>
            <a:r>
              <a:rPr sz="2600" b="1" spc="3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і </a:t>
            </a:r>
            <a:r>
              <a:rPr sz="2600" b="1" spc="-10" dirty="0">
                <a:latin typeface="Arial"/>
                <a:cs typeface="Arial"/>
              </a:rPr>
              <a:t>впливати </a:t>
            </a:r>
            <a:r>
              <a:rPr sz="2600" b="1" spc="-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на</a:t>
            </a:r>
            <a:r>
              <a:rPr sz="2600" b="1" spc="-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масу і </a:t>
            </a:r>
            <a:r>
              <a:rPr sz="2600" b="1" spc="-10" dirty="0">
                <a:latin typeface="Arial"/>
                <a:cs typeface="Arial"/>
              </a:rPr>
              <a:t>якість</a:t>
            </a:r>
            <a:r>
              <a:rPr sz="2600" b="1" spc="25" dirty="0">
                <a:latin typeface="Arial"/>
                <a:cs typeface="Arial"/>
              </a:rPr>
              <a:t> </a:t>
            </a:r>
            <a:r>
              <a:rPr sz="2600" b="1" spc="-10" dirty="0">
                <a:latin typeface="Arial"/>
                <a:cs typeface="Arial"/>
              </a:rPr>
              <a:t>продуктів.</a:t>
            </a:r>
            <a:endParaRPr sz="26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717035"/>
            <a:ext cx="9144000" cy="3141345"/>
            <a:chOff x="0" y="3717035"/>
            <a:chExt cx="9144000" cy="31413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717035"/>
              <a:ext cx="4927091" cy="31409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58511" y="3717035"/>
              <a:ext cx="4285487" cy="31409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22473" y="65659"/>
            <a:ext cx="6019800" cy="414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latin typeface="Arial"/>
                <a:cs typeface="Arial"/>
              </a:rPr>
              <a:t>Багато</a:t>
            </a:r>
            <a:r>
              <a:rPr sz="3000" b="1" spc="25" dirty="0">
                <a:latin typeface="Arial"/>
                <a:cs typeface="Arial"/>
              </a:rPr>
              <a:t> </a:t>
            </a:r>
            <a:r>
              <a:rPr sz="3000" b="1" dirty="0">
                <a:latin typeface="Arial"/>
                <a:cs typeface="Arial"/>
              </a:rPr>
              <a:t>продукції</a:t>
            </a:r>
            <a:r>
              <a:rPr sz="3000" b="1" spc="-1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рослинництва </a:t>
            </a:r>
            <a:r>
              <a:rPr sz="3000" b="1" spc="-819" dirty="0">
                <a:latin typeface="Arial"/>
                <a:cs typeface="Arial"/>
              </a:rPr>
              <a:t> </a:t>
            </a:r>
            <a:r>
              <a:rPr sz="3000" b="1" dirty="0">
                <a:latin typeface="Arial"/>
                <a:cs typeface="Arial"/>
              </a:rPr>
              <a:t>(зерно,</a:t>
            </a:r>
            <a:r>
              <a:rPr sz="3000" b="1" spc="5" dirty="0">
                <a:latin typeface="Arial"/>
                <a:cs typeface="Arial"/>
              </a:rPr>
              <a:t> </a:t>
            </a:r>
            <a:r>
              <a:rPr sz="3000" b="1" dirty="0">
                <a:latin typeface="Arial"/>
                <a:cs typeface="Arial"/>
              </a:rPr>
              <a:t>насіння,</a:t>
            </a:r>
            <a:r>
              <a:rPr sz="3000" b="1" spc="-5" dirty="0">
                <a:latin typeface="Arial"/>
                <a:cs typeface="Arial"/>
              </a:rPr>
              <a:t> </a:t>
            </a:r>
            <a:r>
              <a:rPr sz="3000" b="1" dirty="0">
                <a:latin typeface="Arial"/>
                <a:cs typeface="Arial"/>
              </a:rPr>
              <a:t>сіно,</a:t>
            </a:r>
            <a:r>
              <a:rPr sz="3000" b="1" spc="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солома, </a:t>
            </a:r>
            <a:r>
              <a:rPr sz="3000" b="1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шишки</a:t>
            </a:r>
            <a:r>
              <a:rPr sz="3000" b="1" spc="5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хмелю</a:t>
            </a:r>
            <a:r>
              <a:rPr sz="3000" b="1" spc="-15" dirty="0">
                <a:latin typeface="Arial"/>
                <a:cs typeface="Arial"/>
              </a:rPr>
              <a:t> </a:t>
            </a:r>
            <a:r>
              <a:rPr sz="3000" b="1" spc="-10" dirty="0">
                <a:latin typeface="Arial"/>
                <a:cs typeface="Arial"/>
              </a:rPr>
              <a:t>тощо)</a:t>
            </a:r>
            <a:r>
              <a:rPr sz="3000" b="1" spc="55" dirty="0">
                <a:latin typeface="Arial"/>
                <a:cs typeface="Arial"/>
              </a:rPr>
              <a:t> </a:t>
            </a:r>
            <a:r>
              <a:rPr sz="3000" b="1" dirty="0">
                <a:latin typeface="Arial"/>
                <a:cs typeface="Arial"/>
              </a:rPr>
              <a:t>є </a:t>
            </a:r>
            <a:r>
              <a:rPr sz="3000" b="1" spc="5" dirty="0">
                <a:latin typeface="Arial"/>
                <a:cs typeface="Arial"/>
              </a:rPr>
              <a:t> </a:t>
            </a:r>
            <a:r>
              <a:rPr sz="3000" b="1" spc="-10" dirty="0">
                <a:latin typeface="Arial"/>
                <a:cs typeface="Arial"/>
              </a:rPr>
              <a:t>сприятливим</a:t>
            </a:r>
            <a:r>
              <a:rPr sz="3000" b="1" spc="70" dirty="0">
                <a:latin typeface="Arial"/>
                <a:cs typeface="Arial"/>
              </a:rPr>
              <a:t> </a:t>
            </a:r>
            <a:r>
              <a:rPr sz="3000" b="1" u="heavy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живильним </a:t>
            </a:r>
            <a:r>
              <a:rPr sz="30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b="1" u="heavy" spc="-5" dirty="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середовищем</a:t>
            </a:r>
            <a:r>
              <a:rPr sz="30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b="1" dirty="0">
                <a:latin typeface="Arial"/>
                <a:cs typeface="Arial"/>
              </a:rPr>
              <a:t>для</a:t>
            </a:r>
            <a:r>
              <a:rPr sz="3000" b="1" spc="-2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значної</a:t>
            </a:r>
            <a:endParaRPr sz="3000" dirty="0">
              <a:latin typeface="Arial"/>
              <a:cs typeface="Arial"/>
            </a:endParaRPr>
          </a:p>
          <a:p>
            <a:pPr marL="80645" marR="76835" algn="ctr">
              <a:lnSpc>
                <a:spcPct val="100000"/>
              </a:lnSpc>
              <a:spcBef>
                <a:spcPts val="5"/>
              </a:spcBef>
            </a:pPr>
            <a:r>
              <a:rPr sz="3000" b="1" dirty="0">
                <a:latin typeface="Arial"/>
                <a:cs typeface="Arial"/>
              </a:rPr>
              <a:t>групи комах і </a:t>
            </a:r>
            <a:r>
              <a:rPr sz="3000" b="1" spc="-5" dirty="0">
                <a:latin typeface="Arial"/>
                <a:cs typeface="Arial"/>
              </a:rPr>
              <a:t>кліщів. </a:t>
            </a:r>
            <a:r>
              <a:rPr sz="3000" b="1" spc="-10" dirty="0">
                <a:latin typeface="Arial"/>
                <a:cs typeface="Arial"/>
              </a:rPr>
              <a:t>Активний </a:t>
            </a:r>
            <a:r>
              <a:rPr sz="3000" b="1" spc="-819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розвиток</a:t>
            </a:r>
            <a:r>
              <a:rPr sz="3000" b="1" spc="4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їх </a:t>
            </a:r>
            <a:r>
              <a:rPr sz="3000" b="1" dirty="0">
                <a:latin typeface="Arial"/>
                <a:cs typeface="Arial"/>
              </a:rPr>
              <a:t>у</a:t>
            </a:r>
            <a:r>
              <a:rPr sz="3000" b="1" spc="-20" dirty="0">
                <a:latin typeface="Arial"/>
                <a:cs typeface="Arial"/>
              </a:rPr>
              <a:t> </a:t>
            </a:r>
            <a:r>
              <a:rPr sz="3000" b="1" dirty="0">
                <a:latin typeface="Arial"/>
                <a:cs typeface="Arial"/>
              </a:rPr>
              <a:t>продукції </a:t>
            </a:r>
            <a:r>
              <a:rPr sz="3000" b="1" spc="-15" dirty="0">
                <a:latin typeface="Arial"/>
                <a:cs typeface="Arial"/>
              </a:rPr>
              <a:t>також </a:t>
            </a:r>
            <a:r>
              <a:rPr sz="3000" b="1" spc="-1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загрожує величезним </a:t>
            </a:r>
            <a:r>
              <a:rPr sz="3000" b="1" spc="-15" dirty="0">
                <a:latin typeface="Arial"/>
                <a:cs typeface="Arial"/>
              </a:rPr>
              <a:t>втратам </a:t>
            </a:r>
            <a:r>
              <a:rPr sz="3000" b="1" spc="-819" dirty="0">
                <a:latin typeface="Arial"/>
                <a:cs typeface="Arial"/>
              </a:rPr>
              <a:t> </a:t>
            </a:r>
            <a:r>
              <a:rPr sz="3000" b="1" dirty="0">
                <a:latin typeface="Arial"/>
                <a:cs typeface="Arial"/>
              </a:rPr>
              <a:t>у</a:t>
            </a:r>
            <a:r>
              <a:rPr sz="3000" b="1" spc="-10" dirty="0">
                <a:latin typeface="Arial"/>
                <a:cs typeface="Arial"/>
              </a:rPr>
              <a:t> </a:t>
            </a:r>
            <a:r>
              <a:rPr sz="3000" b="1" dirty="0">
                <a:latin typeface="Arial"/>
                <a:cs typeface="Arial"/>
              </a:rPr>
              <a:t>масі</a:t>
            </a:r>
            <a:r>
              <a:rPr sz="3000" b="1" spc="-20" dirty="0">
                <a:latin typeface="Arial"/>
                <a:cs typeface="Arial"/>
              </a:rPr>
              <a:t> </a:t>
            </a:r>
            <a:r>
              <a:rPr sz="3000" b="1" spc="-25" dirty="0">
                <a:latin typeface="Arial"/>
                <a:cs typeface="Arial"/>
              </a:rPr>
              <a:t>та</a:t>
            </a:r>
            <a:r>
              <a:rPr sz="3000" b="1" spc="55" dirty="0">
                <a:latin typeface="Arial"/>
                <a:cs typeface="Arial"/>
              </a:rPr>
              <a:t> </a:t>
            </a:r>
            <a:r>
              <a:rPr sz="3000" b="1" spc="-10" dirty="0">
                <a:latin typeface="Arial"/>
                <a:cs typeface="Arial"/>
              </a:rPr>
              <a:t>якості.</a:t>
            </a:r>
            <a:endParaRPr sz="30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147175" cy="6861175"/>
            <a:chOff x="0" y="0"/>
            <a:chExt cx="9147175" cy="68611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2100" y="4351019"/>
              <a:ext cx="3771899" cy="25069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69052" y="4347971"/>
              <a:ext cx="3775075" cy="2510155"/>
            </a:xfrm>
            <a:custGeom>
              <a:avLst/>
              <a:gdLst/>
              <a:ahLst/>
              <a:cxnLst/>
              <a:rect l="l" t="t" r="r" b="b"/>
              <a:pathLst>
                <a:path w="3775075" h="2510154">
                  <a:moveTo>
                    <a:pt x="3774948" y="0"/>
                  </a:moveTo>
                  <a:lnTo>
                    <a:pt x="0" y="0"/>
                  </a:lnTo>
                  <a:lnTo>
                    <a:pt x="0" y="2510027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000756" cy="48295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366259"/>
              <a:ext cx="5372100" cy="24917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</TotalTime>
  <Words>2415</Words>
  <Application>Microsoft Office PowerPoint</Application>
  <PresentationFormat>Экран (4:3)</PresentationFormat>
  <Paragraphs>153</Paragraphs>
  <Slides>38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39" baseType="lpstr">
      <vt:lpstr>Office Theme</vt:lpstr>
      <vt:lpstr>Презентация PowerPoint</vt:lpstr>
      <vt:lpstr>ПЛАН ЛЕКЦІЇ</vt:lpstr>
      <vt:lpstr>1. ЗБЕРІГАННЯ ТА ПЕРЕРОБКА  ПРОДУКЦІЇ РОСЛИННИЦТВА ЯК ГАЛУЗЬ НАРОДНОГО  ГОСПОДАРСТВА</vt:lpstr>
      <vt:lpstr>Зберігання та переробка продукції рослинництва – провідна галузь, найважливіше джерело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2. ЗБЕРІГАННЯ ТА ПЕРЕРОБКА   ПРОДУКЦІЇ РОСЛИННИЦТВА, ЯК НАУКА</vt:lpstr>
      <vt:lpstr>Презентация PowerPoint</vt:lpstr>
      <vt:lpstr>Основними завданнями зберігання і переробки як науки є:</vt:lpstr>
      <vt:lpstr>Презентация PowerPoint</vt:lpstr>
      <vt:lpstr>Етап  виробництва</vt:lpstr>
      <vt:lpstr>Із переробкою та зберіганням  продукції рослинництва тісно</vt:lpstr>
      <vt:lpstr>Об'єктами зберігання та переробки як наукової  дисципліни є зерно і насіння злакових,  зернобобових та олійних культур, бульби  картоплі, овочі, плоди та ягоди, коренеплоди,  ефіроолійні, кормові та прядивні культури, цукровий буряк, хміль, тютюн, махорка та інша  сировина рослинного походження.</vt:lpstr>
      <vt:lpstr>Презентация PowerPoint</vt:lpstr>
      <vt:lpstr>3. ІСТОРІЯ РОЗВИТКУ  ГАЛУЗІ, КУРСУ І НАУКИ</vt:lpstr>
      <vt:lpstr>Презентация PowerPoint</vt:lpstr>
      <vt:lpstr>Презентация PowerPoint</vt:lpstr>
      <vt:lpstr>Презентация PowerPoint</vt:lpstr>
      <vt:lpstr>4. НАУКОВІ ТА МЕТОДОЛОГІЧНІ  ОСНОВИ КУРСУ</vt:lpstr>
      <vt:lpstr>Презентация PowerPoint</vt:lpstr>
      <vt:lpstr>Вивчення способів ефективного зберігання  певного виду рослинницької продукції чи  груп близької за особливостями продукції  ґрунтується на досконалому знанні трьох однаково важливих складових: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17</cp:revision>
  <dcterms:created xsi:type="dcterms:W3CDTF">2022-06-18T13:41:23Z</dcterms:created>
  <dcterms:modified xsi:type="dcterms:W3CDTF">2022-08-03T18:14:17Z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2014-09-23T00:00:00Z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2022-06-18T00:00:00Z</vt:filetime>
  </property>
</Properties>
</file>